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4" r:id="rId2"/>
    <p:sldId id="265" r:id="rId3"/>
    <p:sldId id="267" r:id="rId4"/>
    <p:sldId id="268" r:id="rId5"/>
    <p:sldId id="271" r:id="rId6"/>
    <p:sldId id="290" r:id="rId7"/>
    <p:sldId id="300" r:id="rId8"/>
    <p:sldId id="303" r:id="rId9"/>
    <p:sldId id="304" r:id="rId10"/>
    <p:sldId id="305" r:id="rId11"/>
    <p:sldId id="302" r:id="rId12"/>
    <p:sldId id="307" r:id="rId13"/>
    <p:sldId id="301" r:id="rId14"/>
    <p:sldId id="312" r:id="rId15"/>
    <p:sldId id="314" r:id="rId16"/>
    <p:sldId id="313" r:id="rId17"/>
    <p:sldId id="29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603B8C-0F05-47AB-A98C-21E69C0AC2FA}" type="datetimeFigureOut">
              <a:rPr lang="en-US" smtClean="0"/>
              <a:t>12/9/2013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8A6F86-4EEB-4C6D-8B24-511DB30EC756}" type="slidenum">
              <a:rPr lang="en-US" smtClean="0"/>
              <a:t>‹#›</a:t>
            </a:fld>
            <a:endParaRPr lang="en-US"/>
          </a:p>
        </p:txBody>
      </p:sp>
    </p:spTree>
    <p:extLst>
      <p:ext uri="{BB962C8B-B14F-4D97-AF65-F5344CB8AC3E}">
        <p14:creationId xmlns:p14="http://schemas.microsoft.com/office/powerpoint/2010/main" val="2008207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8A6F86-4EEB-4C6D-8B24-511DB30EC756}" type="slidenum">
              <a:rPr lang="en-US" smtClean="0"/>
              <a:t>5</a:t>
            </a:fld>
            <a:endParaRPr lang="en-US"/>
          </a:p>
        </p:txBody>
      </p:sp>
    </p:spTree>
    <p:extLst>
      <p:ext uri="{BB962C8B-B14F-4D97-AF65-F5344CB8AC3E}">
        <p14:creationId xmlns:p14="http://schemas.microsoft.com/office/powerpoint/2010/main" val="827303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8A6F86-4EEB-4C6D-8B24-511DB30EC756}" type="slidenum">
              <a:rPr lang="en-US" smtClean="0"/>
              <a:t>6</a:t>
            </a:fld>
            <a:endParaRPr lang="en-US"/>
          </a:p>
        </p:txBody>
      </p:sp>
    </p:spTree>
    <p:extLst>
      <p:ext uri="{BB962C8B-B14F-4D97-AF65-F5344CB8AC3E}">
        <p14:creationId xmlns:p14="http://schemas.microsoft.com/office/powerpoint/2010/main" val="37435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446C0D-C64E-48FD-B5CF-D37C7D29B527}"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BD317-54DF-4493-9567-9D3F619A839A}" type="slidenum">
              <a:rPr lang="en-US" smtClean="0"/>
              <a:t>‹#›</a:t>
            </a:fld>
            <a:endParaRPr lang="en-US"/>
          </a:p>
        </p:txBody>
      </p:sp>
    </p:spTree>
    <p:extLst>
      <p:ext uri="{BB962C8B-B14F-4D97-AF65-F5344CB8AC3E}">
        <p14:creationId xmlns:p14="http://schemas.microsoft.com/office/powerpoint/2010/main" val="2046328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446C0D-C64E-48FD-B5CF-D37C7D29B527}"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BD317-54DF-4493-9567-9D3F619A839A}" type="slidenum">
              <a:rPr lang="en-US" smtClean="0"/>
              <a:t>‹#›</a:t>
            </a:fld>
            <a:endParaRPr lang="en-US"/>
          </a:p>
        </p:txBody>
      </p:sp>
    </p:spTree>
    <p:extLst>
      <p:ext uri="{BB962C8B-B14F-4D97-AF65-F5344CB8AC3E}">
        <p14:creationId xmlns:p14="http://schemas.microsoft.com/office/powerpoint/2010/main" val="3069753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446C0D-C64E-48FD-B5CF-D37C7D29B527}"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BD317-54DF-4493-9567-9D3F619A839A}" type="slidenum">
              <a:rPr lang="en-US" smtClean="0"/>
              <a:t>‹#›</a:t>
            </a:fld>
            <a:endParaRPr lang="en-US"/>
          </a:p>
        </p:txBody>
      </p:sp>
    </p:spTree>
    <p:extLst>
      <p:ext uri="{BB962C8B-B14F-4D97-AF65-F5344CB8AC3E}">
        <p14:creationId xmlns:p14="http://schemas.microsoft.com/office/powerpoint/2010/main" val="542847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446C0D-C64E-48FD-B5CF-D37C7D29B527}" type="datetimeFigureOut">
              <a:rPr lang="en-US" smtClean="0"/>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1BD317-54DF-4493-9567-9D3F619A839A}" type="slidenum">
              <a:rPr lang="en-US" smtClean="0"/>
              <a:t>‹#›</a:t>
            </a:fld>
            <a:endParaRPr lang="en-US"/>
          </a:p>
        </p:txBody>
      </p:sp>
    </p:spTree>
    <p:extLst>
      <p:ext uri="{BB962C8B-B14F-4D97-AF65-F5344CB8AC3E}">
        <p14:creationId xmlns:p14="http://schemas.microsoft.com/office/powerpoint/2010/main" val="3238824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446C0D-C64E-48FD-B5CF-D37C7D29B527}" type="datetimeFigureOut">
              <a:rPr lang="en-US" smtClean="0"/>
              <a:t>12/9/2013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1BD317-54DF-4493-9567-9D3F619A839A}" type="slidenum">
              <a:rPr lang="en-US" smtClean="0"/>
              <a:t>‹#›</a:t>
            </a:fld>
            <a:endParaRPr lang="en-US"/>
          </a:p>
        </p:txBody>
      </p:sp>
    </p:spTree>
    <p:extLst>
      <p:ext uri="{BB962C8B-B14F-4D97-AF65-F5344CB8AC3E}">
        <p14:creationId xmlns:p14="http://schemas.microsoft.com/office/powerpoint/2010/main" val="616782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446C0D-C64E-48FD-B5CF-D37C7D29B527}" type="datetimeFigureOut">
              <a:rPr lang="en-US" smtClean="0"/>
              <a:t>12/9/2013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1BD317-54DF-4493-9567-9D3F619A839A}" type="slidenum">
              <a:rPr lang="en-US" smtClean="0"/>
              <a:t>‹#›</a:t>
            </a:fld>
            <a:endParaRPr lang="en-US"/>
          </a:p>
        </p:txBody>
      </p:sp>
    </p:spTree>
    <p:extLst>
      <p:ext uri="{BB962C8B-B14F-4D97-AF65-F5344CB8AC3E}">
        <p14:creationId xmlns:p14="http://schemas.microsoft.com/office/powerpoint/2010/main" val="1504999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446C0D-C64E-48FD-B5CF-D37C7D29B527}" type="datetimeFigureOut">
              <a:rPr lang="en-US" smtClean="0"/>
              <a:t>12/9/2013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1BD317-54DF-4493-9567-9D3F619A839A}" type="slidenum">
              <a:rPr lang="en-US" smtClean="0"/>
              <a:t>‹#›</a:t>
            </a:fld>
            <a:endParaRPr lang="en-US"/>
          </a:p>
        </p:txBody>
      </p:sp>
    </p:spTree>
    <p:extLst>
      <p:ext uri="{BB962C8B-B14F-4D97-AF65-F5344CB8AC3E}">
        <p14:creationId xmlns:p14="http://schemas.microsoft.com/office/powerpoint/2010/main" val="210101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446C0D-C64E-48FD-B5CF-D37C7D29B527}" type="datetimeFigureOut">
              <a:rPr lang="en-US" smtClean="0"/>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1BD317-54DF-4493-9567-9D3F619A839A}" type="slidenum">
              <a:rPr lang="en-US" smtClean="0"/>
              <a:t>‹#›</a:t>
            </a:fld>
            <a:endParaRPr lang="en-US"/>
          </a:p>
        </p:txBody>
      </p:sp>
    </p:spTree>
    <p:extLst>
      <p:ext uri="{BB962C8B-B14F-4D97-AF65-F5344CB8AC3E}">
        <p14:creationId xmlns:p14="http://schemas.microsoft.com/office/powerpoint/2010/main" val="643213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446C0D-C64E-48FD-B5CF-D37C7D29B527}" type="datetimeFigureOut">
              <a:rPr lang="en-US" smtClean="0"/>
              <a:t>12/9/2013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1BD317-54DF-4493-9567-9D3F619A839A}" type="slidenum">
              <a:rPr lang="en-US" smtClean="0"/>
              <a:t>‹#›</a:t>
            </a:fld>
            <a:endParaRPr lang="en-US"/>
          </a:p>
        </p:txBody>
      </p:sp>
    </p:spTree>
    <p:extLst>
      <p:ext uri="{BB962C8B-B14F-4D97-AF65-F5344CB8AC3E}">
        <p14:creationId xmlns:p14="http://schemas.microsoft.com/office/powerpoint/2010/main" val="1445282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446C0D-C64E-48FD-B5CF-D37C7D29B527}"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BD317-54DF-4493-9567-9D3F619A839A}" type="slidenum">
              <a:rPr lang="en-US" smtClean="0"/>
              <a:t>‹#›</a:t>
            </a:fld>
            <a:endParaRPr lang="en-US"/>
          </a:p>
        </p:txBody>
      </p:sp>
    </p:spTree>
    <p:extLst>
      <p:ext uri="{BB962C8B-B14F-4D97-AF65-F5344CB8AC3E}">
        <p14:creationId xmlns:p14="http://schemas.microsoft.com/office/powerpoint/2010/main" val="1359964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446C0D-C64E-48FD-B5CF-D37C7D29B527}" type="datetimeFigureOut">
              <a:rPr lang="en-US" smtClean="0"/>
              <a:t>12/9/2013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1BD317-54DF-4493-9567-9D3F619A839A}" type="slidenum">
              <a:rPr lang="en-US" smtClean="0"/>
              <a:t>‹#›</a:t>
            </a:fld>
            <a:endParaRPr lang="en-US"/>
          </a:p>
        </p:txBody>
      </p:sp>
    </p:spTree>
    <p:extLst>
      <p:ext uri="{BB962C8B-B14F-4D97-AF65-F5344CB8AC3E}">
        <p14:creationId xmlns:p14="http://schemas.microsoft.com/office/powerpoint/2010/main" val="38571885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4" name="Straight Connector 3"/>
          <p:cNvCxnSpPr/>
          <p:nvPr userDrawn="1"/>
        </p:nvCxnSpPr>
        <p:spPr>
          <a:xfrm>
            <a:off x="-12700" y="6400800"/>
            <a:ext cx="9156700"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userDrawn="1"/>
        </p:nvSpPr>
        <p:spPr>
          <a:xfrm>
            <a:off x="41565" y="6438968"/>
            <a:ext cx="7375235" cy="369332"/>
          </a:xfrm>
          <a:prstGeom prst="rect">
            <a:avLst/>
          </a:prstGeom>
          <a:noFill/>
        </p:spPr>
        <p:txBody>
          <a:bodyPr wrap="square" rtlCol="0">
            <a:spAutoFit/>
          </a:bodyPr>
          <a:lstStyle/>
          <a:p>
            <a:r>
              <a:rPr lang="bn-BD" sz="1800" b="0" cap="none" spc="0" dirty="0" smtClean="0">
                <a:ln w="1905"/>
                <a:solidFill>
                  <a:srgbClr val="00B050"/>
                </a:solidFill>
                <a:effectLst>
                  <a:innerShdw blurRad="69850" dist="43180" dir="5400000">
                    <a:srgbClr val="000000">
                      <a:alpha val="65000"/>
                    </a:srgbClr>
                  </a:innerShdw>
                </a:effectLst>
                <a:latin typeface="NikoshBAN" pitchFamily="2" charset="0"/>
                <a:cs typeface="NikoshBAN" pitchFamily="2" charset="0"/>
              </a:rPr>
              <a:t>মোঃরাশেদ রায়হান (লিটন) , </a:t>
            </a:r>
            <a:r>
              <a:rPr lang="bn-BD" sz="1600" b="0" dirty="0" smtClean="0">
                <a:solidFill>
                  <a:schemeClr val="tx1"/>
                </a:solidFill>
                <a:latin typeface="NikoshBAN" pitchFamily="2" charset="0"/>
                <a:cs typeface="NikoshBAN" pitchFamily="2" charset="0"/>
              </a:rPr>
              <a:t>কম্পিউটার</a:t>
            </a:r>
            <a:r>
              <a:rPr lang="bn-BD" sz="1600" b="0" baseline="0" dirty="0" smtClean="0">
                <a:solidFill>
                  <a:schemeClr val="tx1"/>
                </a:solidFill>
                <a:latin typeface="NikoshBAN" pitchFamily="2" charset="0"/>
                <a:cs typeface="NikoshBAN" pitchFamily="2" charset="0"/>
              </a:rPr>
              <a:t> শিক্ষক , দুর্গাপুর মাধ্যমিক বিদ্যালয়, কুমারখালী, কুষ্টিয়া</a:t>
            </a:r>
            <a:r>
              <a:rPr lang="bn-BD" b="0" baseline="0" dirty="0" smtClean="0">
                <a:solidFill>
                  <a:schemeClr val="tx1"/>
                </a:solidFill>
                <a:latin typeface="NikoshBAN" pitchFamily="2" charset="0"/>
                <a:cs typeface="NikoshBAN" pitchFamily="2" charset="0"/>
              </a:rPr>
              <a:t>।</a:t>
            </a:r>
            <a:endParaRPr lang="en-US" b="0" dirty="0">
              <a:solidFill>
                <a:schemeClr val="tx1"/>
              </a:solidFill>
              <a:latin typeface="NikoshBAN" pitchFamily="2" charset="0"/>
              <a:cs typeface="NikoshBAN" pitchFamily="2" charset="0"/>
            </a:endParaRPr>
          </a:p>
        </p:txBody>
      </p:sp>
      <p:cxnSp>
        <p:nvCxnSpPr>
          <p:cNvPr id="6" name="Straight Connector 5"/>
          <p:cNvCxnSpPr/>
          <p:nvPr userDrawn="1"/>
        </p:nvCxnSpPr>
        <p:spPr>
          <a:xfrm>
            <a:off x="0" y="1143000"/>
            <a:ext cx="9144000"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hlinkClick r:id="" action="ppaction://hlinkshowjump?jump=endshow"/>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22716" y="197916"/>
            <a:ext cx="716484" cy="716484"/>
          </a:xfrm>
          <a:prstGeom prst="rect">
            <a:avLst/>
          </a:prstGeom>
          <a:noFill/>
          <a:ln>
            <a:noFill/>
          </a:ln>
        </p:spPr>
      </p:pic>
    </p:spTree>
    <p:extLst>
      <p:ext uri="{BB962C8B-B14F-4D97-AF65-F5344CB8AC3E}">
        <p14:creationId xmlns:p14="http://schemas.microsoft.com/office/powerpoint/2010/main" val="7743072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446C0D-C64E-48FD-B5CF-D37C7D29B527}" type="datetimeFigureOut">
              <a:rPr lang="en-US" smtClean="0"/>
              <a:t>12/9/2013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1BD317-54DF-4493-9567-9D3F619A839A}" type="slidenum">
              <a:rPr lang="en-US" smtClean="0"/>
              <a:t>‹#›</a:t>
            </a:fld>
            <a:endParaRPr lang="en-US"/>
          </a:p>
        </p:txBody>
      </p:sp>
    </p:spTree>
    <p:extLst>
      <p:ext uri="{BB962C8B-B14F-4D97-AF65-F5344CB8AC3E}">
        <p14:creationId xmlns:p14="http://schemas.microsoft.com/office/powerpoint/2010/main" val="3608656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slide" Target="slide6.xml"/><Relationship Id="rId7" Type="http://schemas.openxmlformats.org/officeDocument/2006/relationships/slide" Target="slide17.xml"/><Relationship Id="rId2" Type="http://schemas.openxmlformats.org/officeDocument/2006/relationships/image" Target="../media/image2.gif"/><Relationship Id="rId1" Type="http://schemas.openxmlformats.org/officeDocument/2006/relationships/slideLayout" Target="../slideLayouts/slideLayout12.xml"/><Relationship Id="rId6" Type="http://schemas.openxmlformats.org/officeDocument/2006/relationships/slide" Target="slide16.xml"/><Relationship Id="rId11" Type="http://schemas.openxmlformats.org/officeDocument/2006/relationships/slide" Target="slide1.xml"/><Relationship Id="rId5" Type="http://schemas.openxmlformats.org/officeDocument/2006/relationships/slide" Target="slide15.xml"/><Relationship Id="rId10" Type="http://schemas.openxmlformats.org/officeDocument/2006/relationships/slide" Target="slide3.xml"/><Relationship Id="rId4" Type="http://schemas.openxmlformats.org/officeDocument/2006/relationships/slide" Target="slide14.xml"/><Relationship Id="rId9" Type="http://schemas.openxmlformats.org/officeDocument/2006/relationships/slide" Target="slide2.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slide" Target="slide6.xml"/><Relationship Id="rId7" Type="http://schemas.openxmlformats.org/officeDocument/2006/relationships/slide" Target="slide17.xml"/><Relationship Id="rId2" Type="http://schemas.openxmlformats.org/officeDocument/2006/relationships/image" Target="../media/image2.gif"/><Relationship Id="rId1" Type="http://schemas.openxmlformats.org/officeDocument/2006/relationships/slideLayout" Target="../slideLayouts/slideLayout12.xml"/><Relationship Id="rId6" Type="http://schemas.openxmlformats.org/officeDocument/2006/relationships/slide" Target="slide16.xml"/><Relationship Id="rId11" Type="http://schemas.openxmlformats.org/officeDocument/2006/relationships/slide" Target="slide1.xml"/><Relationship Id="rId5" Type="http://schemas.openxmlformats.org/officeDocument/2006/relationships/slide" Target="slide15.xml"/><Relationship Id="rId10" Type="http://schemas.openxmlformats.org/officeDocument/2006/relationships/slide" Target="slide3.xml"/><Relationship Id="rId4" Type="http://schemas.openxmlformats.org/officeDocument/2006/relationships/slide" Target="slide14.xml"/><Relationship Id="rId9"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152740"/>
            <a:ext cx="6039966" cy="5248060"/>
          </a:xfrm>
          <a:prstGeom prst="ellipse">
            <a:avLst/>
          </a:prstGeom>
          <a:ln>
            <a:noFill/>
          </a:ln>
          <a:effectLst>
            <a:softEdge rad="112500"/>
          </a:effectLst>
        </p:spPr>
      </p:pic>
      <p:sp>
        <p:nvSpPr>
          <p:cNvPr id="4" name="Rounded Rectangle 3"/>
          <p:cNvSpPr/>
          <p:nvPr/>
        </p:nvSpPr>
        <p:spPr>
          <a:xfrm>
            <a:off x="2971800" y="228600"/>
            <a:ext cx="2209800" cy="735048"/>
          </a:xfrm>
          <a:prstGeom prst="roundRect">
            <a:avLst>
              <a:gd name="adj" fmla="val 50000"/>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bn-BD"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সূচিপত্র</a:t>
            </a:r>
            <a:endPar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17" name="Rectangle 4"/>
          <p:cNvSpPr txBox="1">
            <a:spLocks noChangeArrowheads="1"/>
          </p:cNvSpPr>
          <p:nvPr/>
        </p:nvSpPr>
        <p:spPr>
          <a:xfrm>
            <a:off x="228600" y="3408007"/>
            <a:ext cx="6172200" cy="685800"/>
          </a:xfrm>
          <a:prstGeom prst="rect">
            <a:avLst/>
          </a:prstGeom>
        </p:spPr>
        <p:txBody>
          <a:bodyPr>
            <a:noAutofit/>
            <a:scene3d>
              <a:camera prst="orthographicFront"/>
              <a:lightRig rig="glow" dir="tl">
                <a:rot lat="0" lon="0" rev="5400000"/>
              </a:lightRig>
            </a:scene3d>
            <a:sp3d contourW="12700">
              <a:bevelT w="25400" h="25400"/>
              <a:contourClr>
                <a:schemeClr val="accent6">
                  <a:shade val="73000"/>
                </a:schemeClr>
              </a:contourClr>
            </a:sp3d>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80000"/>
              </a:lnSpc>
            </a:pPr>
            <a:r>
              <a:rPr lang="bn-BD" sz="5000" b="1" dirty="0" smtClean="0">
                <a:ln w="11430"/>
                <a:solidFill>
                  <a:srgbClr val="00B050"/>
                </a:solidFill>
                <a:effectLst>
                  <a:outerShdw blurRad="80000" dist="40000" dir="5040000" algn="tl">
                    <a:srgbClr val="000000">
                      <a:alpha val="30000"/>
                    </a:srgbClr>
                  </a:outerShdw>
                </a:effectLst>
                <a:latin typeface="NikoshBAN" panose="02000000000000000000" pitchFamily="2" charset="0"/>
                <a:cs typeface="NikoshBAN" panose="02000000000000000000" pitchFamily="2" charset="0"/>
              </a:rPr>
              <a:t>স্বাগতম সকল শিক্ষার্থীবৃন্দ</a:t>
            </a:r>
            <a:endParaRPr lang="en-US" sz="5000" b="1" dirty="0">
              <a:ln w="11430"/>
              <a:solidFill>
                <a:srgbClr val="00B050"/>
              </a:solidFill>
              <a:effectLst>
                <a:outerShdw blurRad="80000" dist="40000" dir="5040000" algn="tl">
                  <a:srgbClr val="000000">
                    <a:alpha val="30000"/>
                  </a:srgbClr>
                </a:outerShdw>
              </a:effectLst>
              <a:latin typeface="NikoshBAN" panose="02000000000000000000" pitchFamily="2" charset="0"/>
              <a:cs typeface="NikoshBAN" panose="02000000000000000000" pitchFamily="2" charset="0"/>
            </a:endParaRPr>
          </a:p>
        </p:txBody>
      </p:sp>
      <p:sp>
        <p:nvSpPr>
          <p:cNvPr id="18" name="Rounded Rectangle 17">
            <a:hlinkClick r:id="rId3" action="ppaction://hlinksldjump"/>
          </p:cNvPr>
          <p:cNvSpPr/>
          <p:nvPr/>
        </p:nvSpPr>
        <p:spPr>
          <a:xfrm>
            <a:off x="6570026" y="3643745"/>
            <a:ext cx="2209800" cy="381000"/>
          </a:xfrm>
          <a:prstGeom prst="roundRect">
            <a:avLst>
              <a:gd name="adj" fmla="val 46131"/>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bn-BD"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মূল আলোচনা</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19" name="Rounded Rectangle 18">
            <a:hlinkClick r:id="rId4" action="ppaction://hlinksldjump"/>
          </p:cNvPr>
          <p:cNvSpPr/>
          <p:nvPr/>
        </p:nvSpPr>
        <p:spPr>
          <a:xfrm>
            <a:off x="6570026" y="4114800"/>
            <a:ext cx="2209800" cy="381000"/>
          </a:xfrm>
          <a:prstGeom prst="roundRect">
            <a:avLst>
              <a:gd name="adj" fmla="val 46131"/>
            </a:avLst>
          </a:prstGeom>
          <a:solidFill>
            <a:srgbClr val="002060"/>
          </a:solidFill>
          <a:ln>
            <a:noFill/>
          </a:ln>
          <a:effectLst>
            <a:innerShdw blurRad="63500" dist="50800" dir="18900000">
              <a:prstClr val="black">
                <a:alpha val="50000"/>
              </a:prstClr>
            </a:inn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দলীয় কাজ</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20" name="Rounded Rectangle 19">
            <a:hlinkClick r:id="rId5" action="ppaction://hlinksldjump"/>
          </p:cNvPr>
          <p:cNvSpPr/>
          <p:nvPr/>
        </p:nvSpPr>
        <p:spPr>
          <a:xfrm>
            <a:off x="6570026" y="4572000"/>
            <a:ext cx="2209800" cy="381000"/>
          </a:xfrm>
          <a:prstGeom prst="roundRect">
            <a:avLst>
              <a:gd name="adj" fmla="val 46131"/>
            </a:avLst>
          </a:prstGeom>
          <a:solidFill>
            <a:srgbClr val="C00000"/>
          </a:solidFill>
          <a:ln>
            <a:noFill/>
          </a:ln>
          <a:effectLst>
            <a:innerShdw blurRad="63500" dist="50800" dir="18900000">
              <a:prstClr val="black">
                <a:alpha val="50000"/>
              </a:prstClr>
            </a:inn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মূল্যায়ন</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21" name="Rounded Rectangle 20">
            <a:hlinkClick r:id="rId6" action="ppaction://hlinksldjump"/>
          </p:cNvPr>
          <p:cNvSpPr/>
          <p:nvPr/>
        </p:nvSpPr>
        <p:spPr>
          <a:xfrm>
            <a:off x="6570026" y="5029200"/>
            <a:ext cx="2209800" cy="381000"/>
          </a:xfrm>
          <a:prstGeom prst="roundRect">
            <a:avLst>
              <a:gd name="adj" fmla="val 46131"/>
            </a:avLst>
          </a:prstGeom>
          <a:solidFill>
            <a:srgbClr val="002060"/>
          </a:solidFill>
          <a:ln>
            <a:noFill/>
          </a:ln>
          <a:effectLst>
            <a:innerShdw blurRad="63500" dist="50800" dir="18900000">
              <a:prstClr val="black">
                <a:alpha val="50000"/>
              </a:prstClr>
            </a:inn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বাড়ির কাজ</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22" name="Rounded Rectangle 21">
            <a:hlinkClick r:id="rId7" action="ppaction://hlinksldjump"/>
          </p:cNvPr>
          <p:cNvSpPr/>
          <p:nvPr/>
        </p:nvSpPr>
        <p:spPr>
          <a:xfrm>
            <a:off x="6570026" y="5486400"/>
            <a:ext cx="2209800" cy="381000"/>
          </a:xfrm>
          <a:prstGeom prst="roundRect">
            <a:avLst>
              <a:gd name="adj" fmla="val 46131"/>
            </a:avLst>
          </a:prstGeom>
          <a:solidFill>
            <a:srgbClr val="C00000"/>
          </a:solidFill>
          <a:ln>
            <a:noFill/>
          </a:ln>
          <a:effectLst>
            <a:innerShdw blurRad="63500" dist="50800" dir="18900000">
              <a:prstClr val="black">
                <a:alpha val="50000"/>
              </a:prstClr>
            </a:inn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ধন্যবাদ</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23" name="Rounded Rectangle 22">
            <a:hlinkClick r:id="rId8" action="ppaction://hlinksldjump"/>
          </p:cNvPr>
          <p:cNvSpPr/>
          <p:nvPr/>
        </p:nvSpPr>
        <p:spPr>
          <a:xfrm>
            <a:off x="6570026" y="2722420"/>
            <a:ext cx="2209800" cy="381000"/>
          </a:xfrm>
          <a:prstGeom prst="roundRect">
            <a:avLst>
              <a:gd name="adj" fmla="val 46131"/>
            </a:avLst>
          </a:prstGeom>
          <a:solidFill>
            <a:srgbClr val="C00000"/>
          </a:solidFill>
          <a:ln>
            <a:noFill/>
          </a:ln>
          <a:effectLst>
            <a:innerShdw blurRad="63500" dist="50800" dir="18900000">
              <a:prstClr val="black">
                <a:alpha val="50000"/>
              </a:prstClr>
            </a:inn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শিখনফল</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24" name="Rounded Rectangle 23">
            <a:hlinkClick r:id="rId9" action="ppaction://hlinksldjump"/>
          </p:cNvPr>
          <p:cNvSpPr/>
          <p:nvPr/>
        </p:nvSpPr>
        <p:spPr>
          <a:xfrm>
            <a:off x="6584094" y="2260714"/>
            <a:ext cx="2209800" cy="381000"/>
          </a:xfrm>
          <a:prstGeom prst="roundRect">
            <a:avLst>
              <a:gd name="adj" fmla="val 46131"/>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bn-BD"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পরিচিতি</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25" name="Rounded Rectangle 24">
            <a:hlinkClick r:id="rId10" action="ppaction://hlinksldjump"/>
          </p:cNvPr>
          <p:cNvSpPr/>
          <p:nvPr/>
        </p:nvSpPr>
        <p:spPr>
          <a:xfrm>
            <a:off x="6559818" y="3179620"/>
            <a:ext cx="2209800" cy="381000"/>
          </a:xfrm>
          <a:prstGeom prst="roundRect">
            <a:avLst>
              <a:gd name="adj" fmla="val 46131"/>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bn-BD"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পাঠ ঘোষনা</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26" name="Rounded Rectangle 25">
            <a:hlinkClick r:id="rId11" action="ppaction://hlinksldjump"/>
          </p:cNvPr>
          <p:cNvSpPr/>
          <p:nvPr/>
        </p:nvSpPr>
        <p:spPr>
          <a:xfrm>
            <a:off x="6580910" y="1767809"/>
            <a:ext cx="2209800" cy="381000"/>
          </a:xfrm>
          <a:prstGeom prst="roundRect">
            <a:avLst>
              <a:gd name="adj" fmla="val 46131"/>
            </a:avLst>
          </a:prstGeom>
          <a:solidFill>
            <a:srgbClr val="C00000"/>
          </a:solidFill>
          <a:ln>
            <a:noFill/>
          </a:ln>
          <a:effectLst>
            <a:innerShdw blurRad="63500" dist="50800" dir="18900000">
              <a:prstClr val="black">
                <a:alpha val="50000"/>
              </a:prstClr>
            </a:inn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solidFill>
                  <a:schemeClr val="bg1"/>
                </a:solidFill>
                <a:effectLst>
                  <a:outerShdw blurRad="38100" dist="38100" dir="2700000" algn="tl">
                    <a:srgbClr val="000000">
                      <a:alpha val="43137"/>
                    </a:srgbClr>
                  </a:outerShdw>
                </a:effectLst>
                <a:latin typeface="SolaimanLipi" pitchFamily="65" charset="0"/>
                <a:cs typeface="SolaimanLipi" pitchFamily="65" charset="0"/>
              </a:rPr>
              <a:t>শুভেচ্ছা বিনিময়</a:t>
            </a:r>
            <a:endParaRPr lang="en-US" sz="2400" dirty="0">
              <a:solidFill>
                <a:schemeClr val="bg1"/>
              </a:solidFill>
              <a:effectLst>
                <a:outerShdw blurRad="38100" dist="38100" dir="2700000" algn="tl">
                  <a:srgbClr val="000000">
                    <a:alpha val="43137"/>
                  </a:srgbClr>
                </a:outerShdw>
              </a:effectLst>
              <a:latin typeface="SolaimanLipi" pitchFamily="65" charset="0"/>
              <a:cs typeface="SolaimanLipi" pitchFamily="65" charset="0"/>
            </a:endParaRPr>
          </a:p>
        </p:txBody>
      </p:sp>
      <p:sp>
        <p:nvSpPr>
          <p:cNvPr id="27" name="Rounded Rectangle 26"/>
          <p:cNvSpPr/>
          <p:nvPr/>
        </p:nvSpPr>
        <p:spPr>
          <a:xfrm>
            <a:off x="6400800" y="1535910"/>
            <a:ext cx="2590800" cy="4560090"/>
          </a:xfrm>
          <a:prstGeom prst="roundRect">
            <a:avLst/>
          </a:prstGeom>
          <a:noFill/>
          <a:ln w="825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707799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41" presetClass="entr" presetSubtype="0" repeatCount="indefinite" fill="hold" nodeType="withEffect">
                                  <p:stCondLst>
                                    <p:cond delay="0"/>
                                  </p:stCondLst>
                                  <p:iterate type="lt">
                                    <p:tmPct val="10000"/>
                                  </p:iterate>
                                  <p:childTnLst>
                                    <p:set>
                                      <p:cBhvr>
                                        <p:cTn id="11" dur="1" fill="hold">
                                          <p:stCondLst>
                                            <p:cond delay="0"/>
                                          </p:stCondLst>
                                        </p:cTn>
                                        <p:tgtEl>
                                          <p:spTgt spid="17">
                                            <p:txEl>
                                              <p:pRg st="0" end="0"/>
                                            </p:txEl>
                                          </p:spTgt>
                                        </p:tgtEl>
                                        <p:attrNameLst>
                                          <p:attrName>style.visibility</p:attrName>
                                        </p:attrNameLst>
                                      </p:cBhvr>
                                      <p:to>
                                        <p:strVal val="visible"/>
                                      </p:to>
                                    </p:set>
                                    <p:anim calcmode="lin" valueType="num">
                                      <p:cBhvr>
                                        <p:cTn id="12" dur="1000" fill="hold"/>
                                        <p:tgtEl>
                                          <p:spTgt spid="1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1000" fill="hold"/>
                                        <p:tgtEl>
                                          <p:spTgt spid="17">
                                            <p:txEl>
                                              <p:pRg st="0" end="0"/>
                                            </p:txEl>
                                          </p:spTgt>
                                        </p:tgtEl>
                                        <p:attrNameLst>
                                          <p:attrName>ppt_y</p:attrName>
                                        </p:attrNameLst>
                                      </p:cBhvr>
                                      <p:tavLst>
                                        <p:tav tm="0">
                                          <p:val>
                                            <p:strVal val="#ppt_y"/>
                                          </p:val>
                                        </p:tav>
                                        <p:tav tm="100000">
                                          <p:val>
                                            <p:strVal val="#ppt_y"/>
                                          </p:val>
                                        </p:tav>
                                      </p:tavLst>
                                    </p:anim>
                                    <p:anim calcmode="lin" valueType="num">
                                      <p:cBhvr>
                                        <p:cTn id="14" dur="1000" fill="hold"/>
                                        <p:tgtEl>
                                          <p:spTgt spid="1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1000" fill="hold"/>
                                        <p:tgtEl>
                                          <p:spTgt spid="1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1000" tmFilter="0,0; .5, 1; 1, 1"/>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762000" y="1828800"/>
            <a:ext cx="7222584" cy="4098256"/>
            <a:chOff x="-377573" y="1301259"/>
            <a:chExt cx="9352757" cy="5288833"/>
          </a:xfrm>
        </p:grpSpPr>
        <p:sp>
          <p:nvSpPr>
            <p:cNvPr id="14" name="Content Placeholder 10"/>
            <p:cNvSpPr txBox="1">
              <a:spLocks/>
            </p:cNvSpPr>
            <p:nvPr/>
          </p:nvSpPr>
          <p:spPr>
            <a:xfrm>
              <a:off x="161384" y="1301259"/>
              <a:ext cx="4396127" cy="5072783"/>
            </a:xfrm>
            <a:prstGeom prst="rect">
              <a:avLst/>
            </a:prstGeom>
            <a:ln w="28575">
              <a:solidFill>
                <a:schemeClr val="accent2"/>
              </a:solid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r>
                <a:rPr lang="bn-BD" u="sng" dirty="0" smtClean="0">
                  <a:solidFill>
                    <a:srgbClr val="005200"/>
                  </a:solidFill>
                  <a:effectLst>
                    <a:outerShdw blurRad="38100" dist="38100" dir="2700000" algn="tl">
                      <a:srgbClr val="000000">
                        <a:alpha val="43137"/>
                      </a:srgbClr>
                    </a:outerShdw>
                  </a:effectLst>
                  <a:latin typeface="SolaimanLipi" pitchFamily="65" charset="0"/>
                  <a:cs typeface="SolaimanLipi" pitchFamily="65" charset="0"/>
                </a:rPr>
                <a:t>শিক্ষক পরিচিতি</a:t>
              </a:r>
              <a:endParaRPr lang="en-US" u="sng" dirty="0">
                <a:solidFill>
                  <a:srgbClr val="005200"/>
                </a:solidFill>
                <a:effectLst>
                  <a:outerShdw blurRad="38100" dist="38100" dir="2700000" algn="tl">
                    <a:srgbClr val="000000">
                      <a:alpha val="43137"/>
                    </a:srgbClr>
                  </a:outerShdw>
                </a:effectLst>
                <a:latin typeface="SolaimanLipi" pitchFamily="65" charset="0"/>
                <a:cs typeface="SolaimanLipi" pitchFamily="65" charset="0"/>
              </a:endParaRPr>
            </a:p>
          </p:txBody>
        </p:sp>
        <p:sp>
          <p:nvSpPr>
            <p:cNvPr id="15" name="Content Placeholder 12"/>
            <p:cNvSpPr txBox="1">
              <a:spLocks/>
            </p:cNvSpPr>
            <p:nvPr/>
          </p:nvSpPr>
          <p:spPr>
            <a:xfrm>
              <a:off x="4657184" y="1304890"/>
              <a:ext cx="4318000" cy="5069153"/>
            </a:xfrm>
            <a:prstGeom prst="rect">
              <a:avLst/>
            </a:prstGeom>
            <a:ln w="28575">
              <a:solidFill>
                <a:schemeClr val="accent2"/>
              </a:solidFill>
            </a:ln>
          </p:spPr>
          <p:txBody>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bn-BD" sz="3200" b="0" i="0" u="sng" strike="noStrike" kern="1200" cap="none" spc="0" normalizeH="0" baseline="0" noProof="0" dirty="0" smtClean="0">
                  <a:ln>
                    <a:noFill/>
                  </a:ln>
                  <a:solidFill>
                    <a:srgbClr val="005200"/>
                  </a:solidFill>
                  <a:effectLst>
                    <a:outerShdw blurRad="38100" dist="38100" dir="2700000" algn="tl">
                      <a:srgbClr val="000000">
                        <a:alpha val="43137"/>
                      </a:srgbClr>
                    </a:outerShdw>
                  </a:effectLst>
                  <a:uLnTx/>
                  <a:uFillTx/>
                  <a:latin typeface="SolaimanLipi" pitchFamily="65" charset="0"/>
                  <a:ea typeface="+mn-ea"/>
                  <a:cs typeface="SolaimanLipi" pitchFamily="65" charset="0"/>
                </a:rPr>
                <a:t>পাঠ পরিচিতি</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bn-BD" sz="3600" b="1" i="0" u="none" strike="noStrike" kern="1200" cap="none" spc="0" normalizeH="0" baseline="0" noProof="0" dirty="0" smtClean="0">
                  <a:ln/>
                  <a:solidFill>
                    <a:srgbClr val="4F032E"/>
                  </a:solidFill>
                  <a:effectLst/>
                  <a:uLnTx/>
                  <a:uFillTx/>
                  <a:latin typeface="SolaimanLipi" pitchFamily="65" charset="0"/>
                  <a:ea typeface="+mn-ea"/>
                  <a:cs typeface="SolaimanLipi" pitchFamily="65" charset="0"/>
                </a:rPr>
                <a:t>শ্রেণীঃ </a:t>
              </a:r>
              <a:r>
                <a:rPr lang="bn-BD" sz="3600" b="1" dirty="0" smtClean="0">
                  <a:ln/>
                  <a:solidFill>
                    <a:srgbClr val="4F032E"/>
                  </a:solidFill>
                  <a:latin typeface="SolaimanLipi" pitchFamily="65" charset="0"/>
                  <a:cs typeface="SolaimanLipi" pitchFamily="65" charset="0"/>
                </a:rPr>
                <a:t>নবম-দশম</a:t>
              </a:r>
              <a:endParaRPr lang="bn-BD" sz="3600" b="1" dirty="0">
                <a:ln/>
                <a:solidFill>
                  <a:srgbClr val="4F032E"/>
                </a:solidFill>
                <a:latin typeface="SolaimanLipi" pitchFamily="65" charset="0"/>
                <a:cs typeface="SolaimanLipi" pitchFamily="65" charset="0"/>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bn-BD" sz="3200" b="1" i="0" strike="noStrike" kern="1200" cap="none" spc="0" normalizeH="0" baseline="0" noProof="0" dirty="0" smtClean="0">
                  <a:ln/>
                  <a:solidFill>
                    <a:srgbClr val="4F032E"/>
                  </a:solidFill>
                  <a:effectLst/>
                  <a:uLnTx/>
                  <a:uFillTx/>
                  <a:latin typeface="NikoshBAN" pitchFamily="2" charset="0"/>
                  <a:cs typeface="NikoshBAN" pitchFamily="2" charset="0"/>
                </a:rPr>
                <a:t>বিষয়ঃ-</a:t>
              </a:r>
              <a:r>
                <a:rPr lang="bn-BD" sz="2800" b="1" dirty="0" smtClean="0">
                  <a:ln/>
                  <a:solidFill>
                    <a:srgbClr val="4F032E"/>
                  </a:solidFill>
                  <a:latin typeface="NikoshBAN" pitchFamily="2" charset="0"/>
                  <a:cs typeface="NikoshBAN" pitchFamily="2" charset="0"/>
                </a:rPr>
                <a:t>ব্যবসায় পরিচিতি</a:t>
              </a:r>
              <a:endParaRPr kumimoji="0" lang="bn-BD" sz="2800" b="1" i="0" u="none" strike="noStrike" kern="1200" cap="none" spc="0" normalizeH="0" baseline="0" noProof="0" dirty="0" smtClean="0">
                <a:ln/>
                <a:solidFill>
                  <a:srgbClr val="4F032E"/>
                </a:solidFill>
                <a:effectLst/>
                <a:uLnTx/>
                <a:uFillTx/>
                <a:latin typeface="NikoshBAN" pitchFamily="2" charset="0"/>
                <a:cs typeface="NikoshBAN" pitchFamily="2" charset="0"/>
              </a:endParaRPr>
            </a:p>
          </p:txBody>
        </p: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9365" y="2240176"/>
              <a:ext cx="1558636" cy="1529879"/>
            </a:xfrm>
            <a:prstGeom prst="rect">
              <a:avLst/>
            </a:prstGeom>
            <a:ln w="88900" cap="sq" cmpd="thickThin">
              <a:solidFill>
                <a:srgbClr val="000000"/>
              </a:solidFill>
              <a:prstDash val="solid"/>
              <a:miter lim="800000"/>
            </a:ln>
            <a:effectLst>
              <a:innerShdw blurRad="76200">
                <a:srgbClr val="000000"/>
              </a:innerShdw>
            </a:effectLst>
          </p:spPr>
        </p:pic>
        <p:sp>
          <p:nvSpPr>
            <p:cNvPr id="17" name="TextBox 16"/>
            <p:cNvSpPr txBox="1"/>
            <p:nvPr/>
          </p:nvSpPr>
          <p:spPr>
            <a:xfrm>
              <a:off x="-377573" y="3770055"/>
              <a:ext cx="5394325" cy="2820037"/>
            </a:xfrm>
            <a:prstGeom prst="rect">
              <a:avLst/>
            </a:prstGeom>
            <a:noFill/>
          </p:spPr>
          <p:txBody>
            <a:bodyPr wrap="square" rtlCol="0">
              <a:spAutoFit/>
            </a:bodyPr>
            <a:lstStyle/>
            <a:p>
              <a:pPr algn="ctr">
                <a:defRPr/>
              </a:pPr>
              <a:r>
                <a:rPr lang="bn-BD" sz="2400" b="1" dirty="0">
                  <a:ln w="1905"/>
                  <a:effectLst>
                    <a:innerShdw blurRad="69850" dist="43180" dir="5400000">
                      <a:srgbClr val="000000">
                        <a:alpha val="65000"/>
                      </a:srgbClr>
                    </a:innerShdw>
                  </a:effectLst>
                  <a:latin typeface="NikoshBAN" pitchFamily="2" charset="0"/>
                  <a:cs typeface="NikoshBAN" pitchFamily="2" charset="0"/>
                </a:rPr>
                <a:t>মো:- রাশেদ রায়হান (লিটন)</a:t>
              </a:r>
            </a:p>
            <a:p>
              <a:pPr algn="ctr">
                <a:defRPr/>
              </a:pPr>
              <a:r>
                <a:rPr lang="bn-BD" sz="2400" b="1" dirty="0">
                  <a:ln w="1905"/>
                  <a:effectLst>
                    <a:innerShdw blurRad="69850" dist="43180" dir="5400000">
                      <a:srgbClr val="000000">
                        <a:alpha val="65000"/>
                      </a:srgbClr>
                    </a:innerShdw>
                  </a:effectLst>
                  <a:latin typeface="NikoshBAN" pitchFamily="2" charset="0"/>
                  <a:cs typeface="NikoshBAN" pitchFamily="2" charset="0"/>
                </a:rPr>
                <a:t>দুর্গাপুর মাধ্যমিক বিদ্যালয়</a:t>
              </a:r>
              <a:r>
                <a:rPr lang="bn-IN" sz="2400" b="1" dirty="0">
                  <a:ln w="1905"/>
                  <a:effectLst>
                    <a:innerShdw blurRad="69850" dist="43180" dir="5400000">
                      <a:srgbClr val="000000">
                        <a:alpha val="65000"/>
                      </a:srgbClr>
                    </a:innerShdw>
                  </a:effectLst>
                  <a:latin typeface="NikoshBAN" pitchFamily="2" charset="0"/>
                  <a:cs typeface="NikoshBAN" pitchFamily="2" charset="0"/>
                </a:rPr>
                <a:t> </a:t>
              </a:r>
              <a:endParaRPr lang="en-US" sz="2400" b="1" dirty="0" smtClean="0">
                <a:ln w="1905"/>
                <a:effectLst>
                  <a:innerShdw blurRad="69850" dist="43180" dir="5400000">
                    <a:srgbClr val="000000">
                      <a:alpha val="65000"/>
                    </a:srgbClr>
                  </a:innerShdw>
                </a:effectLst>
                <a:latin typeface="NikoshBAN" pitchFamily="2" charset="0"/>
                <a:cs typeface="NikoshBAN" pitchFamily="2" charset="0"/>
              </a:endParaRPr>
            </a:p>
            <a:p>
              <a:pPr algn="ctr">
                <a:defRPr/>
              </a:pPr>
              <a:r>
                <a:rPr lang="bn-IN" sz="2400" b="1" dirty="0" smtClean="0">
                  <a:ln w="1905"/>
                  <a:effectLst>
                    <a:innerShdw blurRad="69850" dist="43180" dir="5400000">
                      <a:srgbClr val="000000">
                        <a:alpha val="65000"/>
                      </a:srgbClr>
                    </a:innerShdw>
                  </a:effectLst>
                  <a:latin typeface="NikoshBAN" pitchFamily="2" charset="0"/>
                  <a:cs typeface="NikoshBAN" pitchFamily="2" charset="0"/>
                </a:rPr>
                <a:t> </a:t>
              </a:r>
              <a:r>
                <a:rPr lang="bn-IN" sz="2400" b="1" dirty="0">
                  <a:ln w="1905"/>
                  <a:effectLst>
                    <a:innerShdw blurRad="69850" dist="43180" dir="5400000">
                      <a:srgbClr val="000000">
                        <a:alpha val="65000"/>
                      </a:srgbClr>
                    </a:innerShdw>
                  </a:effectLst>
                  <a:latin typeface="NikoshBAN" pitchFamily="2" charset="0"/>
                  <a:cs typeface="NikoshBAN" pitchFamily="2" charset="0"/>
                </a:rPr>
                <a:t>কুমারখালী,</a:t>
              </a:r>
              <a:r>
                <a:rPr lang="en-US" sz="2400" b="1" dirty="0">
                  <a:ln w="1905"/>
                  <a:effectLst>
                    <a:innerShdw blurRad="69850" dist="43180" dir="5400000">
                      <a:srgbClr val="000000">
                        <a:alpha val="65000"/>
                      </a:srgbClr>
                    </a:innerShdw>
                  </a:effectLst>
                  <a:latin typeface="NikoshBAN" pitchFamily="2" charset="0"/>
                  <a:cs typeface="NikoshBAN" pitchFamily="2" charset="0"/>
                </a:rPr>
                <a:t> </a:t>
              </a:r>
              <a:r>
                <a:rPr lang="bn-IN" sz="2400" b="1" dirty="0">
                  <a:ln w="1905"/>
                  <a:effectLst>
                    <a:innerShdw blurRad="69850" dist="43180" dir="5400000">
                      <a:srgbClr val="000000">
                        <a:alpha val="65000"/>
                      </a:srgbClr>
                    </a:innerShdw>
                  </a:effectLst>
                  <a:latin typeface="NikoshBAN" pitchFamily="2" charset="0"/>
                  <a:cs typeface="NikoshBAN" pitchFamily="2" charset="0"/>
                </a:rPr>
                <a:t>কুষ্টিয়া।</a:t>
              </a:r>
              <a:r>
                <a:rPr lang="bn-BD" sz="2400" b="1" dirty="0">
                  <a:ln w="1905"/>
                  <a:effectLst>
                    <a:innerShdw blurRad="69850" dist="43180" dir="5400000">
                      <a:srgbClr val="000000">
                        <a:alpha val="65000"/>
                      </a:srgbClr>
                    </a:innerShdw>
                  </a:effectLst>
                  <a:latin typeface="NikoshBAN" pitchFamily="2" charset="0"/>
                  <a:cs typeface="NikoshBAN" pitchFamily="2" charset="0"/>
                </a:rPr>
                <a:t> </a:t>
              </a:r>
              <a:endParaRPr lang="en-US" sz="2400" b="1" dirty="0">
                <a:ln w="1905"/>
                <a:effectLst>
                  <a:innerShdw blurRad="69850" dist="43180" dir="5400000">
                    <a:srgbClr val="000000">
                      <a:alpha val="65000"/>
                    </a:srgbClr>
                  </a:innerShdw>
                </a:effectLst>
                <a:latin typeface="NikoshBAN" pitchFamily="2" charset="0"/>
                <a:cs typeface="NikoshBAN" pitchFamily="2" charset="0"/>
              </a:endParaRPr>
            </a:p>
            <a:p>
              <a:pPr algn="ctr" fontAlgn="auto">
                <a:spcBef>
                  <a:spcPts val="0"/>
                </a:spcBef>
                <a:spcAft>
                  <a:spcPts val="0"/>
                </a:spcAft>
                <a:defRPr/>
              </a:pPr>
              <a:r>
                <a:rPr lang="en-US" sz="1600" b="1" dirty="0">
                  <a:ln w="1905"/>
                  <a:effectLst>
                    <a:innerShdw blurRad="69850" dist="43180" dir="5400000">
                      <a:srgbClr val="000000">
                        <a:alpha val="65000"/>
                      </a:srgbClr>
                    </a:innerShdw>
                  </a:effectLst>
                </a:rPr>
                <a:t>E-mail:  rashedraihan1978@gmail.com</a:t>
              </a:r>
            </a:p>
            <a:p>
              <a:pPr algn="ctr" fontAlgn="auto">
                <a:spcBef>
                  <a:spcPts val="0"/>
                </a:spcBef>
                <a:spcAft>
                  <a:spcPts val="0"/>
                </a:spcAft>
                <a:defRPr/>
              </a:pPr>
              <a:r>
                <a:rPr lang="en-US" sz="1600" b="1" dirty="0">
                  <a:ln w="1905"/>
                  <a:effectLst>
                    <a:innerShdw blurRad="69850" dist="43180" dir="5400000">
                      <a:srgbClr val="000000">
                        <a:alpha val="65000"/>
                      </a:srgbClr>
                    </a:innerShdw>
                  </a:effectLst>
                </a:rPr>
                <a:t>Mobile: 01942778660</a:t>
              </a:r>
            </a:p>
            <a:p>
              <a:pPr algn="ctr">
                <a:defRPr/>
              </a:pPr>
              <a:endParaRPr lang="bn-BD" sz="3200" b="1" dirty="0">
                <a:ln w="1905"/>
                <a:effectLst>
                  <a:innerShdw blurRad="69850" dist="43180" dir="5400000">
                    <a:srgbClr val="000000">
                      <a:alpha val="65000"/>
                    </a:srgbClr>
                  </a:innerShdw>
                </a:effectLst>
                <a:latin typeface="SolaimanLipi" pitchFamily="65" charset="0"/>
                <a:cs typeface="SolaimanLipi" pitchFamily="65" charset="0"/>
              </a:endParaRPr>
            </a:p>
          </p:txBody>
        </p:sp>
      </p:grpSp>
      <p:sp>
        <p:nvSpPr>
          <p:cNvPr id="7" name="Rounded Rectangle 6"/>
          <p:cNvSpPr/>
          <p:nvPr/>
        </p:nvSpPr>
        <p:spPr>
          <a:xfrm>
            <a:off x="3200400" y="228600"/>
            <a:ext cx="2209800" cy="735048"/>
          </a:xfrm>
          <a:prstGeom prst="roundRect">
            <a:avLst>
              <a:gd name="adj" fmla="val 50000"/>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bn-BD"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পরিচিতি</a:t>
            </a:r>
            <a:endPar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grpSp>
        <p:nvGrpSpPr>
          <p:cNvPr id="8" name="Group 7"/>
          <p:cNvGrpSpPr/>
          <p:nvPr/>
        </p:nvGrpSpPr>
        <p:grpSpPr>
          <a:xfrm>
            <a:off x="667832" y="1193881"/>
            <a:ext cx="7942768" cy="5130719"/>
            <a:chOff x="-6929" y="51954"/>
            <a:chExt cx="9150929" cy="6830291"/>
          </a:xfrm>
        </p:grpSpPr>
        <p:pic>
          <p:nvPicPr>
            <p:cNvPr id="9" name="Picture 8" descr="flowerruler.gif"/>
            <p:cNvPicPr>
              <a:picLocks noChangeAspect="1"/>
            </p:cNvPicPr>
            <p:nvPr/>
          </p:nvPicPr>
          <p:blipFill>
            <a:blip r:embed="rId3"/>
            <a:stretch>
              <a:fillRect/>
            </a:stretch>
          </p:blipFill>
          <p:spPr>
            <a:xfrm>
              <a:off x="-6928" y="51954"/>
              <a:ext cx="9150928" cy="557645"/>
            </a:xfrm>
            <a:prstGeom prst="rect">
              <a:avLst/>
            </a:prstGeom>
          </p:spPr>
        </p:pic>
        <p:pic>
          <p:nvPicPr>
            <p:cNvPr id="10" name="Picture 9" descr="flowerruler.gif"/>
            <p:cNvPicPr>
              <a:picLocks noChangeAspect="1"/>
            </p:cNvPicPr>
            <p:nvPr/>
          </p:nvPicPr>
          <p:blipFill>
            <a:blip r:embed="rId3"/>
            <a:stretch>
              <a:fillRect/>
            </a:stretch>
          </p:blipFill>
          <p:spPr>
            <a:xfrm rot="16200000">
              <a:off x="-2946689" y="3277465"/>
              <a:ext cx="6451024" cy="557645"/>
            </a:xfrm>
            <a:prstGeom prst="rect">
              <a:avLst/>
            </a:prstGeom>
          </p:spPr>
        </p:pic>
        <p:pic>
          <p:nvPicPr>
            <p:cNvPr id="11" name="Picture 10" descr="flowerruler.gif"/>
            <p:cNvPicPr>
              <a:picLocks noChangeAspect="1"/>
            </p:cNvPicPr>
            <p:nvPr/>
          </p:nvPicPr>
          <p:blipFill>
            <a:blip r:embed="rId3"/>
            <a:stretch>
              <a:fillRect/>
            </a:stretch>
          </p:blipFill>
          <p:spPr>
            <a:xfrm>
              <a:off x="-6929" y="6324600"/>
              <a:ext cx="8998527" cy="557645"/>
            </a:xfrm>
            <a:prstGeom prst="rect">
              <a:avLst/>
            </a:prstGeom>
          </p:spPr>
        </p:pic>
        <p:pic>
          <p:nvPicPr>
            <p:cNvPr id="12" name="Picture 11" descr="flowerruler.gif"/>
            <p:cNvPicPr>
              <a:picLocks noChangeAspect="1"/>
            </p:cNvPicPr>
            <p:nvPr/>
          </p:nvPicPr>
          <p:blipFill>
            <a:blip r:embed="rId3"/>
            <a:stretch>
              <a:fillRect/>
            </a:stretch>
          </p:blipFill>
          <p:spPr>
            <a:xfrm rot="16200000">
              <a:off x="5639665" y="3325956"/>
              <a:ext cx="6451024" cy="557645"/>
            </a:xfrm>
            <a:prstGeom prst="rect">
              <a:avLst/>
            </a:prstGeom>
          </p:spPr>
        </p:pic>
      </p:gr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4534" y="3581400"/>
            <a:ext cx="1568265" cy="20784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9152739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a:xfrm>
            <a:off x="1752600" y="46254"/>
            <a:ext cx="5410200" cy="1172946"/>
          </a:xfrm>
          <a:prstGeom prst="rect">
            <a:avLst/>
          </a:prstGeom>
          <a:noFill/>
          <a:ln>
            <a:solidFill>
              <a:schemeClr val="bg1"/>
            </a:solid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bn-BD" sz="6600" b="1" dirty="0" smtClean="0">
                <a:solidFill>
                  <a:srgbClr val="7030A0"/>
                </a:solidFill>
                <a:effectLst>
                  <a:outerShdw blurRad="38100" dist="38100" dir="2700000" algn="tl">
                    <a:srgbClr val="000000">
                      <a:alpha val="43137"/>
                    </a:srgbClr>
                  </a:outerShdw>
                </a:effectLst>
                <a:latin typeface="NikoshBAN" pitchFamily="2" charset="0"/>
                <a:cs typeface="NikoshBAN" pitchFamily="2" charset="0"/>
              </a:rPr>
              <a:t> পাঠ ঘোষণাঃ  </a:t>
            </a:r>
            <a:endParaRPr lang="en-US" sz="6600" b="1" dirty="0">
              <a:solidFill>
                <a:srgbClr val="7030A0"/>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8" name="Rectangle 7"/>
          <p:cNvSpPr/>
          <p:nvPr/>
        </p:nvSpPr>
        <p:spPr>
          <a:xfrm>
            <a:off x="-159349" y="1371600"/>
            <a:ext cx="9299341" cy="1938992"/>
          </a:xfrm>
          <a:prstGeom prst="rect">
            <a:avLst/>
          </a:prstGeom>
        </p:spPr>
        <p:txBody>
          <a:bodyPr wrap="none">
            <a:spAutoFit/>
          </a:bodyPr>
          <a:lstStyle/>
          <a:p>
            <a:pPr algn="ctr"/>
            <a:r>
              <a:rPr lang="en-US" sz="4000" b="1" dirty="0" err="1"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এসো</a:t>
            </a:r>
            <a:r>
              <a:rPr lang="en-US" sz="4000" b="1" dirty="0"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 </a:t>
            </a:r>
            <a:r>
              <a:rPr lang="en-US" sz="4000" b="1" dirty="0" err="1"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আমরা</a:t>
            </a:r>
            <a:r>
              <a:rPr lang="en-US" sz="4000" b="1" dirty="0"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 </a:t>
            </a:r>
            <a:r>
              <a:rPr lang="en-US" sz="4000" b="1" dirty="0" err="1"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একটি</a:t>
            </a:r>
            <a:r>
              <a:rPr lang="bn-BD" sz="4000" b="1" dirty="0"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 </a:t>
            </a:r>
            <a:r>
              <a:rPr lang="en-US" sz="4000" b="1" dirty="0" err="1"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ভিডিও</a:t>
            </a:r>
            <a:r>
              <a:rPr lang="en-US" sz="4000" b="1" dirty="0"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 </a:t>
            </a:r>
            <a:r>
              <a:rPr lang="en-US" sz="4000" b="1" dirty="0" err="1"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চিত্র</a:t>
            </a:r>
            <a:r>
              <a:rPr lang="en-US" sz="4000" b="1" dirty="0"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 </a:t>
            </a:r>
            <a:r>
              <a:rPr lang="bn-BD" sz="4000" b="1" dirty="0"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নিবিরভাবে </a:t>
            </a:r>
            <a:endParaRPr lang="bn-BD" sz="4000" b="1" dirty="0"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endParaRPr>
          </a:p>
          <a:p>
            <a:pPr algn="ctr"/>
            <a:r>
              <a:rPr lang="bn-BD" sz="4000" b="1" dirty="0"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পর্যবেক্ষন </a:t>
            </a:r>
            <a:r>
              <a:rPr lang="bn-BD" sz="4000" b="1" dirty="0"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করে </a:t>
            </a:r>
            <a:r>
              <a:rPr lang="bn-BD" sz="4000" b="1" dirty="0"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বলি এই ধরনের মারাত্মক</a:t>
            </a:r>
          </a:p>
          <a:p>
            <a:pPr algn="ctr"/>
            <a:r>
              <a:rPr lang="bn-BD" sz="4000" b="1" dirty="0"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 দূর্ঘটনার </a:t>
            </a:r>
            <a:r>
              <a:rPr lang="bn-BD" sz="4000" b="1" dirty="0"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ক্ষতিপূরণ </a:t>
            </a:r>
            <a:r>
              <a:rPr lang="bn-BD" sz="4000" b="1" dirty="0" smtClean="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rPr>
              <a:t>ও সহায়তা প্রদান করে কোন প্রতিষ্ঠান?</a:t>
            </a:r>
            <a:endParaRPr lang="en-US" sz="4000" b="1" dirty="0">
              <a:ln w="1905"/>
              <a:solidFill>
                <a:schemeClr val="bg2">
                  <a:lumMod val="10000"/>
                </a:schemeClr>
              </a:solidFill>
              <a:effectLst>
                <a:innerShdw blurRad="69850" dist="43180" dir="5400000">
                  <a:srgbClr val="000000">
                    <a:alpha val="65000"/>
                  </a:srgbClr>
                </a:innerShdw>
              </a:effectLst>
              <a:latin typeface="NikoshLightBAN" pitchFamily="2" charset="0"/>
              <a:cs typeface="NikoshLightBAN" pitchFamily="2" charset="0"/>
            </a:endParaRPr>
          </a:p>
        </p:txBody>
      </p:sp>
      <p:sp>
        <p:nvSpPr>
          <p:cNvPr id="10" name="Oval 9"/>
          <p:cNvSpPr/>
          <p:nvPr/>
        </p:nvSpPr>
        <p:spPr>
          <a:xfrm>
            <a:off x="3498273" y="3453080"/>
            <a:ext cx="2362200" cy="1676400"/>
          </a:xfrm>
          <a:prstGeom prst="ellipse">
            <a:avLst/>
          </a:prstGeom>
          <a:solidFill>
            <a:schemeClr val="accent2"/>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pc="50" dirty="0" smtClean="0">
                <a:ln w="11430"/>
                <a:solidFill>
                  <a:srgbClr val="FFFF00"/>
                </a:solidFill>
                <a:effectLst>
                  <a:outerShdw blurRad="76200" dist="50800" dir="5400000" algn="tl" rotWithShape="0">
                    <a:srgbClr val="000000">
                      <a:alpha val="65000"/>
                    </a:srgbClr>
                  </a:outerShdw>
                </a:effectLst>
                <a:latin typeface="NikoshLightBAN" pitchFamily="2" charset="0"/>
                <a:cs typeface="NikoshLightBAN" pitchFamily="2" charset="0"/>
              </a:rPr>
              <a:t> </a:t>
            </a:r>
          </a:p>
        </p:txBody>
      </p:sp>
      <p:sp>
        <p:nvSpPr>
          <p:cNvPr id="7" name="TextBox 6"/>
          <p:cNvSpPr txBox="1"/>
          <p:nvPr/>
        </p:nvSpPr>
        <p:spPr>
          <a:xfrm>
            <a:off x="1447800" y="5029200"/>
            <a:ext cx="6629400" cy="1323439"/>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bn-BD" sz="8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rPr>
              <a:t>“বীমা প্রতিষ্ঠান”</a:t>
            </a:r>
            <a:endParaRPr lang="en-US" sz="8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endParaRPr>
          </a:p>
        </p:txBody>
      </p:sp>
      <p:graphicFrame>
        <p:nvGraphicFramePr>
          <p:cNvPr id="3" name="Object 2">
            <a:hlinkClick r:id="" action="ppaction://ole?verb=0"/>
          </p:cNvPr>
          <p:cNvGraphicFramePr>
            <a:graphicFrameLocks noChangeAspect="1"/>
          </p:cNvGraphicFramePr>
          <p:nvPr>
            <p:extLst>
              <p:ext uri="{D42A27DB-BD31-4B8C-83A1-F6EECF244321}">
                <p14:modId xmlns:p14="http://schemas.microsoft.com/office/powerpoint/2010/main" val="2189961496"/>
              </p:ext>
            </p:extLst>
          </p:nvPr>
        </p:nvGraphicFramePr>
        <p:xfrm>
          <a:off x="4191000" y="3952875"/>
          <a:ext cx="914400" cy="771525"/>
        </p:xfrm>
        <a:graphic>
          <a:graphicData uri="http://schemas.openxmlformats.org/presentationml/2006/ole">
            <mc:AlternateContent xmlns:mc="http://schemas.openxmlformats.org/markup-compatibility/2006">
              <mc:Choice xmlns:v="urn:schemas-microsoft-com:vml" Requires="v">
                <p:oleObj spid="_x0000_s4154" name="Packager Shell Object" showAsIcon="1" r:id="rId3" imgW="914400" imgH="771480" progId="Package">
                  <p:embed/>
                </p:oleObj>
              </mc:Choice>
              <mc:Fallback>
                <p:oleObj name="Packager Shell Object" showAsIcon="1" r:id="rId3" imgW="914400" imgH="771480" progId="Package">
                  <p:embed/>
                  <p:pic>
                    <p:nvPicPr>
                      <p:cNvPr id="0" name=""/>
                      <p:cNvPicPr/>
                      <p:nvPr/>
                    </p:nvPicPr>
                    <p:blipFill>
                      <a:blip r:embed="rId4"/>
                      <a:stretch>
                        <a:fillRect/>
                      </a:stretch>
                    </p:blipFill>
                    <p:spPr>
                      <a:xfrm>
                        <a:off x="4191000" y="3952875"/>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308632512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fltVal val="0"/>
                                          </p:val>
                                        </p:tav>
                                        <p:tav tm="100000">
                                          <p:val>
                                            <p:strVal val="#ppt_h"/>
                                          </p:val>
                                        </p:tav>
                                      </p:tavLst>
                                    </p:anim>
                                    <p:animEffect transition="in" filter="fade">
                                      <p:cBhvr>
                                        <p:cTn id="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1697816"/>
            <a:ext cx="5392847" cy="355998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2" name="TextBox 1"/>
          <p:cNvSpPr txBox="1"/>
          <p:nvPr/>
        </p:nvSpPr>
        <p:spPr>
          <a:xfrm>
            <a:off x="1455502" y="27709"/>
            <a:ext cx="6393097" cy="1200329"/>
          </a:xfrm>
          <a:prstGeom prst="rect">
            <a:avLst/>
          </a:prstGeom>
          <a:noFill/>
        </p:spPr>
        <p:txBody>
          <a:bodyPr wrap="none" rtlCol="0">
            <a:spAutoFit/>
          </a:bodyPr>
          <a:lstStyle/>
          <a:p>
            <a:r>
              <a:rPr lang="bn-BD" sz="7200" b="1" u="sng" dirty="0" smtClean="0">
                <a:ln w="12700">
                  <a:solidFill>
                    <a:schemeClr val="tx2">
                      <a:satMod val="155000"/>
                    </a:schemeClr>
                  </a:solidFill>
                  <a:prstDash val="solid"/>
                </a:ln>
                <a:effectLst>
                  <a:outerShdw blurRad="41275" dist="20320" dir="1800000" algn="tl" rotWithShape="0">
                    <a:srgbClr val="000000">
                      <a:alpha val="40000"/>
                    </a:srgbClr>
                  </a:outerShdw>
                </a:effectLst>
                <a:latin typeface="NikoshBAN" pitchFamily="2" charset="0"/>
                <a:cs typeface="NikoshBAN" pitchFamily="2" charset="0"/>
              </a:rPr>
              <a:t>আজকের পাঠের বিষয়</a:t>
            </a:r>
          </a:p>
        </p:txBody>
      </p:sp>
      <p:sp>
        <p:nvSpPr>
          <p:cNvPr id="3" name="TextBox 2"/>
          <p:cNvSpPr txBox="1"/>
          <p:nvPr/>
        </p:nvSpPr>
        <p:spPr>
          <a:xfrm>
            <a:off x="3200400" y="5305961"/>
            <a:ext cx="2971800" cy="1323439"/>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bn-BD" sz="8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rPr>
              <a:t>“বীমা”</a:t>
            </a:r>
            <a:endParaRPr lang="en-US" sz="8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122123614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Effect transition="in" filter="fade">
                                      <p:cBhvr>
                                        <p:cTn id="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9750" y="2209800"/>
            <a:ext cx="6284858" cy="707886"/>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bn-BD" sz="4000" b="1" kern="1100" dirty="0">
                <a:ln w="11430"/>
                <a:effectLst>
                  <a:outerShdw blurRad="80000" dist="40000" dir="5040000" algn="tl">
                    <a:srgbClr val="000000">
                      <a:alpha val="30000"/>
                    </a:srgbClr>
                  </a:outerShdw>
                </a:effectLst>
                <a:latin typeface="SolaimanLipi" pitchFamily="65" charset="0"/>
                <a:ea typeface="NikoshBAN" pitchFamily="2" charset="0"/>
                <a:cs typeface="SolaimanLipi" pitchFamily="65" charset="0"/>
                <a:sym typeface="Wingdings"/>
              </a:rPr>
              <a:t></a:t>
            </a:r>
            <a:r>
              <a:rPr lang="bn-BD" sz="4000" b="1" kern="1100" dirty="0" smtClean="0">
                <a:ln w="11430"/>
                <a:effectLst>
                  <a:outerShdw blurRad="80000" dist="40000" dir="5040000" algn="tl">
                    <a:srgbClr val="000000">
                      <a:alpha val="30000"/>
                    </a:srgbClr>
                  </a:outerShdw>
                </a:effectLst>
                <a:latin typeface="SolaimanLipi" pitchFamily="65" charset="0"/>
                <a:ea typeface="NikoshBAN" pitchFamily="2" charset="0"/>
                <a:cs typeface="SolaimanLipi" pitchFamily="65" charset="0"/>
                <a:sym typeface="Wingdings"/>
              </a:rPr>
              <a:t> </a:t>
            </a:r>
            <a:r>
              <a:rPr lang="bn-BD" sz="4000" b="1" dirty="0" smtClean="0">
                <a:ln w="11430"/>
                <a:effectLst>
                  <a:outerShdw blurRad="80000" dist="40000" dir="5040000" algn="tl">
                    <a:srgbClr val="000000">
                      <a:alpha val="30000"/>
                    </a:srgbClr>
                  </a:outerShdw>
                </a:effectLst>
                <a:latin typeface="NikoshBAN" pitchFamily="2" charset="0"/>
                <a:cs typeface="NikoshBAN" pitchFamily="2" charset="0"/>
                <a:sym typeface="Wingdings"/>
              </a:rPr>
              <a:t>বীমা কি তা </a:t>
            </a:r>
            <a:r>
              <a:rPr lang="bn-BD" sz="4000" b="1" dirty="0" smtClean="0">
                <a:ln w="11430"/>
                <a:effectLst>
                  <a:outerShdw blurRad="80000" dist="40000" dir="5040000" algn="tl">
                    <a:srgbClr val="000000">
                      <a:alpha val="30000"/>
                    </a:srgbClr>
                  </a:outerShdw>
                </a:effectLst>
                <a:latin typeface="NikoshBAN" pitchFamily="2" charset="0"/>
                <a:cs typeface="NikoshBAN" pitchFamily="2" charset="0"/>
              </a:rPr>
              <a:t>বলতে পারবে।</a:t>
            </a:r>
            <a:endParaRPr lang="en-US" sz="4000" b="1" dirty="0">
              <a:ln w="11430"/>
              <a:effectLst>
                <a:outerShdw blurRad="80000" dist="40000" dir="5040000" algn="tl">
                  <a:srgbClr val="000000">
                    <a:alpha val="30000"/>
                  </a:srgbClr>
                </a:outerShdw>
              </a:effectLst>
              <a:latin typeface="NikoshBAN" pitchFamily="2" charset="0"/>
              <a:cs typeface="NikoshBAN" pitchFamily="2" charset="0"/>
            </a:endParaRPr>
          </a:p>
        </p:txBody>
      </p:sp>
      <p:sp>
        <p:nvSpPr>
          <p:cNvPr id="4" name="TextBox 3"/>
          <p:cNvSpPr txBox="1"/>
          <p:nvPr/>
        </p:nvSpPr>
        <p:spPr>
          <a:xfrm>
            <a:off x="318656" y="3886200"/>
            <a:ext cx="8291944" cy="1323439"/>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bn-BD" sz="4000" b="1" kern="1100" dirty="0" smtClean="0">
                <a:ln w="11430"/>
                <a:effectLst>
                  <a:outerShdw blurRad="80000" dist="40000" dir="5040000" algn="tl">
                    <a:srgbClr val="000000">
                      <a:alpha val="30000"/>
                    </a:srgbClr>
                  </a:outerShdw>
                </a:effectLst>
                <a:latin typeface="SolaimanLipi" pitchFamily="65" charset="0"/>
                <a:ea typeface="NikoshBAN" pitchFamily="2" charset="0"/>
                <a:cs typeface="SolaimanLipi" pitchFamily="65" charset="0"/>
                <a:sym typeface="Wingdings"/>
              </a:rPr>
              <a:t></a:t>
            </a:r>
            <a:r>
              <a:rPr lang="bn-BD" sz="4000" b="1" dirty="0" smtClean="0">
                <a:ln w="11430"/>
                <a:effectLst>
                  <a:outerShdw blurRad="80000" dist="40000" dir="5040000" algn="tl">
                    <a:srgbClr val="000000">
                      <a:alpha val="30000"/>
                    </a:srgbClr>
                  </a:outerShdw>
                </a:effectLst>
                <a:latin typeface="NikoshBAN" pitchFamily="2" charset="0"/>
                <a:cs typeface="NikoshBAN" pitchFamily="2" charset="0"/>
                <a:sym typeface="Wingdings"/>
              </a:rPr>
              <a:t>নৌ-বীমা , আগ্নিবীমা , জীবন বীমা সম্পর্কে </a:t>
            </a:r>
          </a:p>
          <a:p>
            <a:pPr algn="ctr"/>
            <a:r>
              <a:rPr lang="bn-BD" sz="4000" b="1" dirty="0" smtClean="0">
                <a:ln w="11430"/>
                <a:effectLst>
                  <a:outerShdw blurRad="80000" dist="40000" dir="5040000" algn="tl">
                    <a:srgbClr val="000000">
                      <a:alpha val="30000"/>
                    </a:srgbClr>
                  </a:outerShdw>
                </a:effectLst>
                <a:latin typeface="NikoshBAN" pitchFamily="2" charset="0"/>
                <a:cs typeface="NikoshBAN" pitchFamily="2" charset="0"/>
                <a:sym typeface="Wingdings"/>
              </a:rPr>
              <a:t>বলতে </a:t>
            </a:r>
            <a:r>
              <a:rPr lang="bn-BD" sz="4000" b="1" dirty="0" smtClean="0">
                <a:ln w="11430"/>
                <a:effectLst>
                  <a:outerShdw blurRad="80000" dist="40000" dir="5040000" algn="tl">
                    <a:srgbClr val="000000">
                      <a:alpha val="30000"/>
                    </a:srgbClr>
                  </a:outerShdw>
                </a:effectLst>
                <a:latin typeface="NikoshBAN" pitchFamily="2" charset="0"/>
                <a:cs typeface="NikoshBAN" pitchFamily="2" charset="0"/>
              </a:rPr>
              <a:t> পারবে।</a:t>
            </a:r>
            <a:endParaRPr lang="en-US" sz="4000" b="1" dirty="0">
              <a:ln w="11430"/>
              <a:effectLst>
                <a:outerShdw blurRad="80000" dist="40000" dir="5040000" algn="tl">
                  <a:srgbClr val="000000">
                    <a:alpha val="30000"/>
                  </a:srgbClr>
                </a:outerShdw>
              </a:effectLst>
              <a:latin typeface="NikoshBAN" pitchFamily="2" charset="0"/>
              <a:cs typeface="NikoshBAN" pitchFamily="2" charset="0"/>
            </a:endParaRPr>
          </a:p>
        </p:txBody>
      </p:sp>
      <p:sp>
        <p:nvSpPr>
          <p:cNvPr id="5" name="Rectangle 4"/>
          <p:cNvSpPr/>
          <p:nvPr/>
        </p:nvSpPr>
        <p:spPr>
          <a:xfrm>
            <a:off x="834748" y="2982118"/>
            <a:ext cx="6817892" cy="707886"/>
          </a:xfrm>
          <a:prstGeom prst="rect">
            <a:avLst/>
          </a:prstGeom>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r>
              <a:rPr lang="bn-BD" sz="4000" b="1" kern="1100" dirty="0" smtClean="0">
                <a:ln w="11430"/>
                <a:effectLst>
                  <a:outerShdw blurRad="80000" dist="40000" dir="5040000" algn="tl">
                    <a:srgbClr val="000000">
                      <a:alpha val="30000"/>
                    </a:srgbClr>
                  </a:outerShdw>
                </a:effectLst>
                <a:latin typeface="SolaimanLipi" pitchFamily="65" charset="0"/>
                <a:ea typeface="NikoshBAN" pitchFamily="2" charset="0"/>
                <a:cs typeface="SolaimanLipi" pitchFamily="65" charset="0"/>
                <a:sym typeface="Wingdings"/>
              </a:rPr>
              <a:t></a:t>
            </a:r>
            <a:r>
              <a:rPr lang="bn-BD" sz="4000" b="1" dirty="0" smtClean="0">
                <a:ln w="11430"/>
                <a:effectLst>
                  <a:outerShdw blurRad="80000" dist="40000" dir="5040000" algn="tl">
                    <a:srgbClr val="000000">
                      <a:alpha val="30000"/>
                    </a:srgbClr>
                  </a:outerShdw>
                </a:effectLst>
                <a:latin typeface="NikoshBAN" pitchFamily="2" charset="0"/>
                <a:cs typeface="NikoshBAN" pitchFamily="2" charset="0"/>
                <a:sym typeface="Wingdings"/>
              </a:rPr>
              <a:t>বীমা প্রকারভেদ সম্পর্কে</a:t>
            </a:r>
            <a:r>
              <a:rPr lang="en-US" sz="4000" b="1" dirty="0" smtClean="0">
                <a:ln w="11430"/>
                <a:effectLst>
                  <a:outerShdw blurRad="80000" dist="40000" dir="5040000" algn="tl">
                    <a:srgbClr val="000000">
                      <a:alpha val="30000"/>
                    </a:srgbClr>
                  </a:outerShdw>
                </a:effectLst>
                <a:latin typeface="NikoshBAN" pitchFamily="2" charset="0"/>
                <a:cs typeface="NikoshBAN" pitchFamily="2" charset="0"/>
              </a:rPr>
              <a:t> </a:t>
            </a:r>
            <a:r>
              <a:rPr lang="en-US" sz="4000" b="1" dirty="0" err="1">
                <a:ln w="11430"/>
                <a:effectLst>
                  <a:outerShdw blurRad="80000" dist="40000" dir="5040000" algn="tl">
                    <a:srgbClr val="000000">
                      <a:alpha val="30000"/>
                    </a:srgbClr>
                  </a:outerShdw>
                </a:effectLst>
                <a:latin typeface="NikoshBAN" pitchFamily="2" charset="0"/>
                <a:cs typeface="NikoshBAN" pitchFamily="2" charset="0"/>
              </a:rPr>
              <a:t>বলতে</a:t>
            </a:r>
            <a:r>
              <a:rPr lang="en-US" sz="4000" b="1" dirty="0">
                <a:ln w="11430"/>
                <a:effectLst>
                  <a:outerShdw blurRad="80000" dist="40000" dir="5040000" algn="tl">
                    <a:srgbClr val="000000">
                      <a:alpha val="30000"/>
                    </a:srgbClr>
                  </a:outerShdw>
                </a:effectLst>
                <a:latin typeface="NikoshBAN" pitchFamily="2" charset="0"/>
                <a:cs typeface="NikoshBAN" pitchFamily="2" charset="0"/>
              </a:rPr>
              <a:t> </a:t>
            </a:r>
            <a:r>
              <a:rPr lang="en-US" sz="4000" b="1" dirty="0" err="1">
                <a:ln w="11430"/>
                <a:effectLst>
                  <a:outerShdw blurRad="80000" dist="40000" dir="5040000" algn="tl">
                    <a:srgbClr val="000000">
                      <a:alpha val="30000"/>
                    </a:srgbClr>
                  </a:outerShdw>
                </a:effectLst>
                <a:latin typeface="NikoshBAN" pitchFamily="2" charset="0"/>
                <a:cs typeface="NikoshBAN" pitchFamily="2" charset="0"/>
              </a:rPr>
              <a:t>পারবে</a:t>
            </a:r>
            <a:r>
              <a:rPr lang="en-US" sz="4000" b="1" dirty="0">
                <a:ln w="11430"/>
                <a:effectLst>
                  <a:outerShdw blurRad="80000" dist="40000" dir="5040000" algn="tl">
                    <a:srgbClr val="000000">
                      <a:alpha val="30000"/>
                    </a:srgbClr>
                  </a:outerShdw>
                </a:effectLst>
                <a:latin typeface="NikoshBAN" pitchFamily="2" charset="0"/>
                <a:cs typeface="NikoshBAN" pitchFamily="2" charset="0"/>
              </a:rPr>
              <a:t>।</a:t>
            </a:r>
          </a:p>
        </p:txBody>
      </p:sp>
      <p:sp>
        <p:nvSpPr>
          <p:cNvPr id="6" name="TextBox 5"/>
          <p:cNvSpPr txBox="1"/>
          <p:nvPr/>
        </p:nvSpPr>
        <p:spPr>
          <a:xfrm>
            <a:off x="1372876" y="228600"/>
            <a:ext cx="6399524" cy="1015663"/>
          </a:xfrm>
          <a:prstGeom prst="rect">
            <a:avLst/>
          </a:prstGeom>
          <a:noFill/>
        </p:spPr>
        <p:txBody>
          <a:bodyPr wrap="square" rtlCol="0">
            <a:spAutoFit/>
          </a:bodyPr>
          <a:lstStyle/>
          <a:p>
            <a:r>
              <a:rPr lang="bn-BD" sz="6000" b="1" dirty="0" smtClean="0">
                <a:latin typeface="NikoshBAN" pitchFamily="2" charset="0"/>
                <a:cs typeface="NikoshBAN" pitchFamily="2" charset="0"/>
              </a:rPr>
              <a:t>এই পাঠ শেষে শিক্ষাথীরা- </a:t>
            </a:r>
            <a:endParaRPr lang="en-US" sz="6000" b="1" dirty="0">
              <a:latin typeface="NikoshBAN" pitchFamily="2" charset="0"/>
              <a:cs typeface="NikoshBAN" pitchFamily="2" charset="0"/>
            </a:endParaRPr>
          </a:p>
        </p:txBody>
      </p:sp>
    </p:spTree>
    <p:extLst>
      <p:ext uri="{BB962C8B-B14F-4D97-AF65-F5344CB8AC3E}">
        <p14:creationId xmlns:p14="http://schemas.microsoft.com/office/powerpoint/2010/main" val="386409534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782" y="5094982"/>
            <a:ext cx="9144000" cy="1323439"/>
          </a:xfrm>
          <a:prstGeom prst="rect">
            <a:avLst/>
          </a:prstGeom>
          <a:noFill/>
        </p:spPr>
        <p:txBody>
          <a:bodyPr wrap="square" rtlCol="0">
            <a:spAutoFit/>
          </a:bodyPr>
          <a:lstStyle/>
          <a:p>
            <a:pPr algn="ctr"/>
            <a:r>
              <a:rPr lang="bn-BD" sz="4000" b="1" dirty="0" smtClean="0">
                <a:effectLst>
                  <a:outerShdw blurRad="38100" dist="38100" dir="2700000" algn="tl">
                    <a:srgbClr val="000000">
                      <a:alpha val="43137"/>
                    </a:srgbClr>
                  </a:outerShdw>
                </a:effectLst>
                <a:latin typeface="NikoshBAN" pitchFamily="2" charset="0"/>
                <a:cs typeface="NikoshBAN" pitchFamily="2" charset="0"/>
              </a:rPr>
              <a:t>বীমা এক প্রকার ব্যবসায়। এটি </a:t>
            </a:r>
            <a:r>
              <a:rPr lang="bn-BD" sz="4000" b="1" dirty="0" smtClean="0">
                <a:effectLst>
                  <a:outerShdw blurRad="38100" dist="38100" dir="2700000" algn="tl">
                    <a:srgbClr val="000000">
                      <a:alpha val="43137"/>
                    </a:srgbClr>
                  </a:outerShdw>
                </a:effectLst>
                <a:latin typeface="NikoshBAN" pitchFamily="2" charset="0"/>
                <a:cs typeface="NikoshBAN" pitchFamily="2" charset="0"/>
              </a:rPr>
              <a:t>লেনদেনের </a:t>
            </a:r>
            <a:r>
              <a:rPr lang="bn-BD" sz="4000" b="1" dirty="0" smtClean="0">
                <a:effectLst>
                  <a:outerShdw blurRad="38100" dist="38100" dir="2700000" algn="tl">
                    <a:srgbClr val="000000">
                      <a:alpha val="43137"/>
                    </a:srgbClr>
                  </a:outerShdw>
                </a:effectLst>
                <a:latin typeface="NikoshBAN" pitchFamily="2" charset="0"/>
                <a:cs typeface="NikoshBAN" pitchFamily="2" charset="0"/>
              </a:rPr>
              <a:t>ঝুকি সংক্রান্ত </a:t>
            </a:r>
            <a:r>
              <a:rPr lang="bn-BD" sz="4000" b="1" dirty="0" smtClean="0">
                <a:effectLst>
                  <a:outerShdw blurRad="38100" dist="38100" dir="2700000" algn="tl">
                    <a:srgbClr val="000000">
                      <a:alpha val="43137"/>
                    </a:srgbClr>
                  </a:outerShdw>
                </a:effectLst>
                <a:latin typeface="NikoshBAN" pitchFamily="2" charset="0"/>
                <a:cs typeface="NikoshBAN" pitchFamily="2" charset="0"/>
              </a:rPr>
              <a:t>প্রতিবন্ধকতা </a:t>
            </a:r>
            <a:r>
              <a:rPr lang="bn-BD" sz="4000" b="1" dirty="0" smtClean="0">
                <a:effectLst>
                  <a:outerShdw blurRad="38100" dist="38100" dir="2700000" algn="tl">
                    <a:srgbClr val="000000">
                      <a:alpha val="43137"/>
                    </a:srgbClr>
                  </a:outerShdw>
                </a:effectLst>
                <a:latin typeface="NikoshBAN" pitchFamily="2" charset="0"/>
                <a:cs typeface="NikoshBAN" pitchFamily="2" charset="0"/>
              </a:rPr>
              <a:t>দূর করে </a:t>
            </a:r>
            <a:r>
              <a:rPr lang="bn-BD" sz="4000" b="1" dirty="0" smtClean="0">
                <a:effectLst>
                  <a:outerShdw blurRad="38100" dist="38100" dir="2700000" algn="tl">
                    <a:srgbClr val="000000">
                      <a:alpha val="43137"/>
                    </a:srgbClr>
                  </a:outerShdw>
                </a:effectLst>
                <a:latin typeface="NikoshBAN" pitchFamily="2" charset="0"/>
                <a:cs typeface="NikoshBAN" pitchFamily="2" charset="0"/>
              </a:rPr>
              <a:t>লেনদেন </a:t>
            </a:r>
            <a:r>
              <a:rPr lang="bn-BD" sz="4000" b="1" dirty="0" smtClean="0">
                <a:effectLst>
                  <a:outerShdw blurRad="38100" dist="38100" dir="2700000" algn="tl">
                    <a:srgbClr val="000000">
                      <a:alpha val="43137"/>
                    </a:srgbClr>
                  </a:outerShdw>
                </a:effectLst>
                <a:latin typeface="NikoshBAN" pitchFamily="2" charset="0"/>
                <a:cs typeface="NikoshBAN" pitchFamily="2" charset="0"/>
              </a:rPr>
              <a:t>সম্প্রসারণে সাহায্য করে।</a:t>
            </a:r>
            <a:endParaRPr lang="en-US" sz="4000" b="1" dirty="0">
              <a:effectLst>
                <a:outerShdw blurRad="38100" dist="38100" dir="2700000" algn="tl">
                  <a:srgbClr val="000000">
                    <a:alpha val="43137"/>
                  </a:srgbClr>
                </a:outerShdw>
              </a:effectLst>
              <a:latin typeface="NikoshBAN" pitchFamily="2" charset="0"/>
              <a:cs typeface="NikoshBAN" pitchFamily="2" charset="0"/>
            </a:endParaRPr>
          </a:p>
        </p:txBody>
      </p:sp>
      <p:sp>
        <p:nvSpPr>
          <p:cNvPr id="3" name="Rectangle 2"/>
          <p:cNvSpPr/>
          <p:nvPr/>
        </p:nvSpPr>
        <p:spPr>
          <a:xfrm>
            <a:off x="3200400" y="0"/>
            <a:ext cx="2768707" cy="1107996"/>
          </a:xfrm>
          <a:prstGeom prst="rect">
            <a:avLst/>
          </a:prstGeom>
        </p:spPr>
        <p:txBody>
          <a:bodyPr wrap="none">
            <a:spAutoFit/>
          </a:bodyPr>
          <a:lstStyle/>
          <a:p>
            <a:r>
              <a:rPr lang="bn-BD" sz="6600" b="1" u="sng" spc="150" dirty="0" smtClean="0">
                <a:ln w="11430"/>
                <a:solidFill>
                  <a:srgbClr val="FF0000"/>
                </a:solidFill>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rPr>
              <a:t>বীমা কি?</a:t>
            </a:r>
            <a:endParaRPr lang="en-US" sz="6600" b="1" u="sng" dirty="0">
              <a:solidFill>
                <a:srgbClr val="FF0000"/>
              </a:solidFill>
            </a:endParaRPr>
          </a:p>
        </p:txBody>
      </p:sp>
      <p:pic>
        <p:nvPicPr>
          <p:cNvPr id="6146" name="Picture 2" descr="http://www.kalerkantho.com/print_edition/admin/news_images/208/image_208_6794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053" y="1436412"/>
            <a:ext cx="5867400" cy="36377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381506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heel(1)">
                                      <p:cBhvr>
                                        <p:cTn id="7" dur="20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
                                        </p:tgtEl>
                                        <p:attrNameLst>
                                          <p:attrName>ppt_y</p:attrName>
                                        </p:attrNameLst>
                                      </p:cBhvr>
                                      <p:tavLst>
                                        <p:tav tm="0">
                                          <p:val>
                                            <p:strVal val="#ppt_y"/>
                                          </p:val>
                                        </p:tav>
                                        <p:tav tm="100000">
                                          <p:val>
                                            <p:strVal val="#ppt_y"/>
                                          </p:val>
                                        </p:tav>
                                      </p:tavLst>
                                    </p:anim>
                                    <p:anim calcmode="lin" valueType="num">
                                      <p:cBhvr>
                                        <p:cTn id="14"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3856" y="76200"/>
            <a:ext cx="5513048" cy="923330"/>
          </a:xfrm>
          <a:prstGeom prst="rect">
            <a:avLst/>
          </a:prstGeom>
          <a:noFill/>
          <a:effectLst>
            <a:glow rad="228600">
              <a:schemeClr val="accent4">
                <a:satMod val="175000"/>
                <a:alpha val="40000"/>
              </a:schemeClr>
            </a:glow>
          </a:effectLst>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bn-BD" sz="5400" b="1" u="sng" spc="150" dirty="0" smtClean="0">
                <a:ln w="11430"/>
                <a:solidFill>
                  <a:srgbClr val="C00000"/>
                </a:solidFill>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rPr>
              <a:t>বীমা প্রধানত তিন প্রকার</a:t>
            </a:r>
            <a:endParaRPr lang="en-US" sz="5400" b="1" u="sng" spc="150" dirty="0" smtClean="0">
              <a:ln w="11430"/>
              <a:solidFill>
                <a:srgbClr val="C00000"/>
              </a:solidFill>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endParaRPr>
          </a:p>
        </p:txBody>
      </p:sp>
      <p:sp>
        <p:nvSpPr>
          <p:cNvPr id="5" name="Rectangle 4"/>
          <p:cNvSpPr/>
          <p:nvPr/>
        </p:nvSpPr>
        <p:spPr>
          <a:xfrm>
            <a:off x="3757068" y="3178314"/>
            <a:ext cx="1500732" cy="707886"/>
          </a:xfrm>
          <a:prstGeom prst="rect">
            <a:avLst/>
          </a:prstGeom>
        </p:spPr>
        <p:txBody>
          <a:bodyPr wrap="none">
            <a:spAutoFit/>
          </a:bodyPr>
          <a:lstStyle/>
          <a:p>
            <a:r>
              <a:rPr lang="bn-BD" sz="4000" dirty="0" smtClean="0">
                <a:effectLst>
                  <a:outerShdw blurRad="38100" dist="38100" dir="2700000" algn="tl">
                    <a:srgbClr val="000000">
                      <a:alpha val="43137"/>
                    </a:srgbClr>
                  </a:outerShdw>
                </a:effectLst>
                <a:latin typeface="NikoshBAN" pitchFamily="2" charset="0"/>
                <a:cs typeface="NikoshBAN" pitchFamily="2" charset="0"/>
              </a:rPr>
              <a:t>নৌ-বীমা</a:t>
            </a:r>
            <a:endParaRPr lang="en-US" sz="4000" dirty="0"/>
          </a:p>
        </p:txBody>
      </p:sp>
      <p:grpSp>
        <p:nvGrpSpPr>
          <p:cNvPr id="6" name="Group 5"/>
          <p:cNvGrpSpPr/>
          <p:nvPr/>
        </p:nvGrpSpPr>
        <p:grpSpPr>
          <a:xfrm>
            <a:off x="2810464" y="3567546"/>
            <a:ext cx="3458718" cy="2514599"/>
            <a:chOff x="2734264" y="2432777"/>
            <a:chExt cx="3458718" cy="2514599"/>
          </a:xfrm>
        </p:grpSpPr>
        <p:sp>
          <p:nvSpPr>
            <p:cNvPr id="7" name="Rectangle 6"/>
            <p:cNvSpPr/>
            <p:nvPr/>
          </p:nvSpPr>
          <p:spPr>
            <a:xfrm>
              <a:off x="3830994" y="3505200"/>
              <a:ext cx="1281120" cy="1015663"/>
            </a:xfrm>
            <a:prstGeom prst="rect">
              <a:avLst/>
            </a:prstGeom>
          </p:spPr>
          <p:txBody>
            <a:bodyPr wrap="none">
              <a:spAutoFit/>
            </a:bodyPr>
            <a:lstStyle/>
            <a:p>
              <a:pPr algn="ctr"/>
              <a:r>
                <a:rPr lang="bn-BD" sz="6000" b="1" u="sng" spc="150" dirty="0" smtClean="0">
                  <a:ln w="11430"/>
                  <a:solidFill>
                    <a:srgbClr val="C00000"/>
                  </a:solidFill>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rPr>
                <a:t>বীমা</a:t>
              </a:r>
            </a:p>
          </p:txBody>
        </p:sp>
        <p:grpSp>
          <p:nvGrpSpPr>
            <p:cNvPr id="9" name="Group 8"/>
            <p:cNvGrpSpPr/>
            <p:nvPr/>
          </p:nvGrpSpPr>
          <p:grpSpPr>
            <a:xfrm>
              <a:off x="2734264" y="2432777"/>
              <a:ext cx="3458718" cy="2514599"/>
              <a:chOff x="2734264" y="2944091"/>
              <a:chExt cx="3458718" cy="2514599"/>
            </a:xfrm>
          </p:grpSpPr>
          <p:sp>
            <p:nvSpPr>
              <p:cNvPr id="11" name="Sun 10"/>
              <p:cNvSpPr/>
              <p:nvPr/>
            </p:nvSpPr>
            <p:spPr>
              <a:xfrm>
                <a:off x="3276600" y="3491345"/>
                <a:ext cx="2362200" cy="1967345"/>
              </a:xfrm>
              <a:prstGeom prst="sun">
                <a:avLst>
                  <a:gd name="adj" fmla="val 1250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2000" dirty="0" smtClean="0">
                  <a:solidFill>
                    <a:schemeClr val="bg1"/>
                  </a:solidFill>
                  <a:latin typeface="NikoshBAN" pitchFamily="2" charset="0"/>
                  <a:cs typeface="NikoshBAN" pitchFamily="2" charset="0"/>
                </a:endParaRPr>
              </a:p>
              <a:p>
                <a:pPr algn="ctr"/>
                <a:endParaRPr lang="en-US" dirty="0"/>
              </a:p>
            </p:txBody>
          </p:sp>
          <p:sp>
            <p:nvSpPr>
              <p:cNvPr id="13" name="Up Arrow 12"/>
              <p:cNvSpPr/>
              <p:nvPr/>
            </p:nvSpPr>
            <p:spPr>
              <a:xfrm rot="5400000">
                <a:off x="5725391" y="4221979"/>
                <a:ext cx="381000" cy="554182"/>
              </a:xfrm>
              <a:prstGeom prst="upArrow">
                <a:avLst>
                  <a:gd name="adj1" fmla="val 27713"/>
                  <a:gd name="adj2" fmla="val 68573"/>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Up Arrow 13"/>
              <p:cNvSpPr/>
              <p:nvPr/>
            </p:nvSpPr>
            <p:spPr>
              <a:xfrm rot="16200000">
                <a:off x="2820855" y="4194464"/>
                <a:ext cx="381000" cy="554182"/>
              </a:xfrm>
              <a:prstGeom prst="upArrow">
                <a:avLst>
                  <a:gd name="adj1" fmla="val 27713"/>
                  <a:gd name="adj2" fmla="val 68573"/>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Up Arrow 14"/>
              <p:cNvSpPr/>
              <p:nvPr/>
            </p:nvSpPr>
            <p:spPr>
              <a:xfrm>
                <a:off x="4281054" y="2944091"/>
                <a:ext cx="381000" cy="554182"/>
              </a:xfrm>
              <a:prstGeom prst="upArrow">
                <a:avLst>
                  <a:gd name="adj1" fmla="val 27713"/>
                  <a:gd name="adj2" fmla="val 68573"/>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29" name="Picture 2" descr="http://www.atntimes.com/wp-content/uploads/2013/11/as1.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039" y="3733800"/>
            <a:ext cx="2509961" cy="1410771"/>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30" name="Picture 2" descr="কোস্টা কনকরডিয়া জাহাজ থেকে আরও ২ জন জীবিত যাত্রী উদ্ধা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1013" y="1275944"/>
            <a:ext cx="3284987" cy="191386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1" name="Rectangle 30"/>
          <p:cNvSpPr/>
          <p:nvPr/>
        </p:nvSpPr>
        <p:spPr>
          <a:xfrm>
            <a:off x="586486" y="5136882"/>
            <a:ext cx="1542410" cy="707886"/>
          </a:xfrm>
          <a:prstGeom prst="rect">
            <a:avLst/>
          </a:prstGeom>
        </p:spPr>
        <p:txBody>
          <a:bodyPr wrap="none">
            <a:spAutoFit/>
          </a:bodyPr>
          <a:lstStyle/>
          <a:p>
            <a:r>
              <a:rPr lang="bn-BD" sz="4000" dirty="0" smtClean="0">
                <a:effectLst>
                  <a:outerShdw blurRad="38100" dist="38100" dir="2700000" algn="tl">
                    <a:srgbClr val="000000">
                      <a:alpha val="43137"/>
                    </a:srgbClr>
                  </a:outerShdw>
                </a:effectLst>
                <a:latin typeface="NikoshBAN" pitchFamily="2" charset="0"/>
                <a:cs typeface="NikoshBAN" pitchFamily="2" charset="0"/>
              </a:rPr>
              <a:t>অগ্নিবীমা</a:t>
            </a:r>
            <a:endParaRPr lang="en-US" sz="4000" dirty="0"/>
          </a:p>
        </p:txBody>
      </p:sp>
      <p:sp>
        <p:nvSpPr>
          <p:cNvPr id="32" name="Rectangle 31"/>
          <p:cNvSpPr/>
          <p:nvPr/>
        </p:nvSpPr>
        <p:spPr>
          <a:xfrm>
            <a:off x="6324600" y="3522056"/>
            <a:ext cx="2667000" cy="1811944"/>
          </a:xfrm>
          <a:prstGeom prst="rect">
            <a:avLst/>
          </a:prstGeom>
          <a:blipFill>
            <a:blip r:embed="rId4"/>
            <a:stretch>
              <a:fillRect/>
            </a:stretch>
          </a:blip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6886895" y="5301689"/>
            <a:ext cx="1882247" cy="707886"/>
          </a:xfrm>
          <a:prstGeom prst="rect">
            <a:avLst/>
          </a:prstGeom>
        </p:spPr>
        <p:txBody>
          <a:bodyPr wrap="none">
            <a:spAutoFit/>
          </a:bodyPr>
          <a:lstStyle/>
          <a:p>
            <a:r>
              <a:rPr lang="bn-BD" sz="4000" dirty="0" smtClean="0">
                <a:effectLst>
                  <a:outerShdw blurRad="38100" dist="38100" dir="2700000" algn="tl">
                    <a:srgbClr val="000000">
                      <a:alpha val="43137"/>
                    </a:srgbClr>
                  </a:outerShdw>
                </a:effectLst>
                <a:latin typeface="NikoshBAN" pitchFamily="2" charset="0"/>
                <a:cs typeface="NikoshBAN" pitchFamily="2" charset="0"/>
              </a:rPr>
              <a:t>জীবন বীমা</a:t>
            </a:r>
            <a:endParaRPr lang="en-US" sz="4000" dirty="0"/>
          </a:p>
        </p:txBody>
      </p:sp>
    </p:spTree>
    <p:extLst>
      <p:ext uri="{BB962C8B-B14F-4D97-AF65-F5344CB8AC3E}">
        <p14:creationId xmlns:p14="http://schemas.microsoft.com/office/powerpoint/2010/main" val="48009976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528"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 calcmode="lin" valueType="num">
                                      <p:cBhvr>
                                        <p:cTn id="14" dur="500" fill="hold"/>
                                        <p:tgtEl>
                                          <p:spTgt spid="30"/>
                                        </p:tgtEl>
                                        <p:attrNameLst>
                                          <p:attrName>ppt_x</p:attrName>
                                        </p:attrNameLst>
                                      </p:cBhvr>
                                      <p:tavLst>
                                        <p:tav tm="0">
                                          <p:val>
                                            <p:fltVal val="0.5"/>
                                          </p:val>
                                        </p:tav>
                                        <p:tav tm="100000">
                                          <p:val>
                                            <p:strVal val="#ppt_x"/>
                                          </p:val>
                                        </p:tav>
                                      </p:tavLst>
                                    </p:anim>
                                    <p:anim calcmode="lin" valueType="num">
                                      <p:cBhvr>
                                        <p:cTn id="15" dur="500" fill="hold"/>
                                        <p:tgtEl>
                                          <p:spTgt spid="30"/>
                                        </p:tgtEl>
                                        <p:attrNameLst>
                                          <p:attrName>ppt_y</p:attrName>
                                        </p:attrNameLst>
                                      </p:cBhvr>
                                      <p:tavLst>
                                        <p:tav tm="0">
                                          <p:val>
                                            <p:fltVal val="0.5"/>
                                          </p:val>
                                        </p:tav>
                                        <p:tav tm="100000">
                                          <p:val>
                                            <p:strVal val="#ppt_y"/>
                                          </p:val>
                                        </p:tav>
                                      </p:tavLst>
                                    </p:anim>
                                  </p:childTnLst>
                                </p:cTn>
                              </p:par>
                              <p:par>
                                <p:cTn id="16" presetID="23" presetClass="entr" presetSubtype="528"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 calcmode="lin" valueType="num">
                                      <p:cBhvr>
                                        <p:cTn id="20" dur="500" fill="hold"/>
                                        <p:tgtEl>
                                          <p:spTgt spid="5"/>
                                        </p:tgtEl>
                                        <p:attrNameLst>
                                          <p:attrName>ppt_x</p:attrName>
                                        </p:attrNameLst>
                                      </p:cBhvr>
                                      <p:tavLst>
                                        <p:tav tm="0">
                                          <p:val>
                                            <p:fltVal val="0.5"/>
                                          </p:val>
                                        </p:tav>
                                        <p:tav tm="100000">
                                          <p:val>
                                            <p:strVal val="#ppt_x"/>
                                          </p:val>
                                        </p:tav>
                                      </p:tavLst>
                                    </p:anim>
                                    <p:anim calcmode="lin" valueType="num">
                                      <p:cBhvr>
                                        <p:cTn id="21" dur="500" fill="hold"/>
                                        <p:tgtEl>
                                          <p:spTgt spid="5"/>
                                        </p:tgtEl>
                                        <p:attrNameLst>
                                          <p:attrName>ppt_y</p:attrName>
                                        </p:attrNameLst>
                                      </p:cBhvr>
                                      <p:tavLst>
                                        <p:tav tm="0">
                                          <p:val>
                                            <p:fltVal val="0.5"/>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3" presetClass="entr" presetSubtype="528"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 calcmode="lin" valueType="num">
                                      <p:cBhvr>
                                        <p:cTn id="28" dur="500" fill="hold"/>
                                        <p:tgtEl>
                                          <p:spTgt spid="29"/>
                                        </p:tgtEl>
                                        <p:attrNameLst>
                                          <p:attrName>ppt_x</p:attrName>
                                        </p:attrNameLst>
                                      </p:cBhvr>
                                      <p:tavLst>
                                        <p:tav tm="0">
                                          <p:val>
                                            <p:fltVal val="0.5"/>
                                          </p:val>
                                        </p:tav>
                                        <p:tav tm="100000">
                                          <p:val>
                                            <p:strVal val="#ppt_x"/>
                                          </p:val>
                                        </p:tav>
                                      </p:tavLst>
                                    </p:anim>
                                    <p:anim calcmode="lin" valueType="num">
                                      <p:cBhvr>
                                        <p:cTn id="29" dur="500" fill="hold"/>
                                        <p:tgtEl>
                                          <p:spTgt spid="29"/>
                                        </p:tgtEl>
                                        <p:attrNameLst>
                                          <p:attrName>ppt_y</p:attrName>
                                        </p:attrNameLst>
                                      </p:cBhvr>
                                      <p:tavLst>
                                        <p:tav tm="0">
                                          <p:val>
                                            <p:fltVal val="0.5"/>
                                          </p:val>
                                        </p:tav>
                                        <p:tav tm="100000">
                                          <p:val>
                                            <p:strVal val="#ppt_y"/>
                                          </p:val>
                                        </p:tav>
                                      </p:tavLst>
                                    </p:anim>
                                  </p:childTnLst>
                                </p:cTn>
                              </p:par>
                              <p:par>
                                <p:cTn id="30" presetID="23" presetClass="entr" presetSubtype="528"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 calcmode="lin" valueType="num">
                                      <p:cBhvr>
                                        <p:cTn id="34" dur="500" fill="hold"/>
                                        <p:tgtEl>
                                          <p:spTgt spid="31"/>
                                        </p:tgtEl>
                                        <p:attrNameLst>
                                          <p:attrName>ppt_x</p:attrName>
                                        </p:attrNameLst>
                                      </p:cBhvr>
                                      <p:tavLst>
                                        <p:tav tm="0">
                                          <p:val>
                                            <p:fltVal val="0.5"/>
                                          </p:val>
                                        </p:tav>
                                        <p:tav tm="100000">
                                          <p:val>
                                            <p:strVal val="#ppt_x"/>
                                          </p:val>
                                        </p:tav>
                                      </p:tavLst>
                                    </p:anim>
                                    <p:anim calcmode="lin" valueType="num">
                                      <p:cBhvr>
                                        <p:cTn id="35" dur="500" fill="hold"/>
                                        <p:tgtEl>
                                          <p:spTgt spid="31"/>
                                        </p:tgtEl>
                                        <p:attrNameLst>
                                          <p:attrName>ppt_y</p:attrName>
                                        </p:attrNameLst>
                                      </p:cBhvr>
                                      <p:tavLst>
                                        <p:tav tm="0">
                                          <p:val>
                                            <p:fltVal val="0.5"/>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3" presetClass="entr" presetSubtype="528" fill="hold" grpId="0" nodeType="click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ppt_w</p:attrName>
                                        </p:attrNameLst>
                                      </p:cBhvr>
                                      <p:tavLst>
                                        <p:tav tm="0">
                                          <p:val>
                                            <p:fltVal val="0"/>
                                          </p:val>
                                        </p:tav>
                                        <p:tav tm="100000">
                                          <p:val>
                                            <p:strVal val="#ppt_w"/>
                                          </p:val>
                                        </p:tav>
                                      </p:tavLst>
                                    </p:anim>
                                    <p:anim calcmode="lin" valueType="num">
                                      <p:cBhvr>
                                        <p:cTn id="41" dur="500" fill="hold"/>
                                        <p:tgtEl>
                                          <p:spTgt spid="32"/>
                                        </p:tgtEl>
                                        <p:attrNameLst>
                                          <p:attrName>ppt_h</p:attrName>
                                        </p:attrNameLst>
                                      </p:cBhvr>
                                      <p:tavLst>
                                        <p:tav tm="0">
                                          <p:val>
                                            <p:fltVal val="0"/>
                                          </p:val>
                                        </p:tav>
                                        <p:tav tm="100000">
                                          <p:val>
                                            <p:strVal val="#ppt_h"/>
                                          </p:val>
                                        </p:tav>
                                      </p:tavLst>
                                    </p:anim>
                                    <p:anim calcmode="lin" valueType="num">
                                      <p:cBhvr>
                                        <p:cTn id="42" dur="500" fill="hold"/>
                                        <p:tgtEl>
                                          <p:spTgt spid="32"/>
                                        </p:tgtEl>
                                        <p:attrNameLst>
                                          <p:attrName>ppt_x</p:attrName>
                                        </p:attrNameLst>
                                      </p:cBhvr>
                                      <p:tavLst>
                                        <p:tav tm="0">
                                          <p:val>
                                            <p:fltVal val="0.5"/>
                                          </p:val>
                                        </p:tav>
                                        <p:tav tm="100000">
                                          <p:val>
                                            <p:strVal val="#ppt_x"/>
                                          </p:val>
                                        </p:tav>
                                      </p:tavLst>
                                    </p:anim>
                                    <p:anim calcmode="lin" valueType="num">
                                      <p:cBhvr>
                                        <p:cTn id="43" dur="500" fill="hold"/>
                                        <p:tgtEl>
                                          <p:spTgt spid="32"/>
                                        </p:tgtEl>
                                        <p:attrNameLst>
                                          <p:attrName>ppt_y</p:attrName>
                                        </p:attrNameLst>
                                      </p:cBhvr>
                                      <p:tavLst>
                                        <p:tav tm="0">
                                          <p:val>
                                            <p:fltVal val="0.5"/>
                                          </p:val>
                                        </p:tav>
                                        <p:tav tm="100000">
                                          <p:val>
                                            <p:strVal val="#ppt_y"/>
                                          </p:val>
                                        </p:tav>
                                      </p:tavLst>
                                    </p:anim>
                                  </p:childTnLst>
                                </p:cTn>
                              </p:par>
                              <p:par>
                                <p:cTn id="44" presetID="23" presetClass="entr" presetSubtype="528"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 calcmode="lin" valueType="num">
                                      <p:cBhvr>
                                        <p:cTn id="48" dur="500" fill="hold"/>
                                        <p:tgtEl>
                                          <p:spTgt spid="33"/>
                                        </p:tgtEl>
                                        <p:attrNameLst>
                                          <p:attrName>ppt_x</p:attrName>
                                        </p:attrNameLst>
                                      </p:cBhvr>
                                      <p:tavLst>
                                        <p:tav tm="0">
                                          <p:val>
                                            <p:fltVal val="0.5"/>
                                          </p:val>
                                        </p:tav>
                                        <p:tav tm="100000">
                                          <p:val>
                                            <p:strVal val="#ppt_x"/>
                                          </p:val>
                                        </p:tav>
                                      </p:tavLst>
                                    </p:anim>
                                    <p:anim calcmode="lin" valueType="num">
                                      <p:cBhvr>
                                        <p:cTn id="49" dur="500" fill="hold"/>
                                        <p:tgtEl>
                                          <p:spTgt spid="3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p:bldP spid="32" grpId="0" animBg="1"/>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00400" y="0"/>
            <a:ext cx="2440092" cy="1107996"/>
          </a:xfrm>
          <a:prstGeom prst="rect">
            <a:avLst/>
          </a:prstGeom>
        </p:spPr>
        <p:txBody>
          <a:bodyPr wrap="none">
            <a:spAutoFit/>
          </a:bodyPr>
          <a:lstStyle/>
          <a:p>
            <a:r>
              <a:rPr lang="bn-BD" sz="6600" b="1" u="sng" spc="150" dirty="0" smtClean="0">
                <a:ln w="11430"/>
                <a:solidFill>
                  <a:srgbClr val="FF0000"/>
                </a:solidFill>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rPr>
              <a:t>নৌ-বীমা</a:t>
            </a:r>
            <a:endParaRPr lang="en-US" sz="6600" b="1" u="sng" dirty="0">
              <a:solidFill>
                <a:srgbClr val="FF0000"/>
              </a:solidFill>
            </a:endParaRPr>
          </a:p>
        </p:txBody>
      </p:sp>
      <p:pic>
        <p:nvPicPr>
          <p:cNvPr id="3" name="Picture 2" descr="http://m.ruvr.ru/2011/10/22/1242613479/highres_0000040212779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0379" y="1371600"/>
            <a:ext cx="6420134" cy="37404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0782" y="5094982"/>
            <a:ext cx="9144000" cy="1323439"/>
          </a:xfrm>
          <a:prstGeom prst="rect">
            <a:avLst/>
          </a:prstGeom>
          <a:noFill/>
        </p:spPr>
        <p:txBody>
          <a:bodyPr wrap="square" rtlCol="0">
            <a:spAutoFit/>
          </a:bodyPr>
          <a:lstStyle/>
          <a:p>
            <a:pPr algn="ctr"/>
            <a:r>
              <a:rPr lang="bn-BD" sz="4000" b="1" dirty="0" smtClean="0">
                <a:effectLst>
                  <a:outerShdw blurRad="38100" dist="38100" dir="2700000" algn="tl">
                    <a:srgbClr val="000000">
                      <a:alpha val="43137"/>
                    </a:srgbClr>
                  </a:outerShdw>
                </a:effectLst>
                <a:latin typeface="NikoshBAN" pitchFamily="2" charset="0"/>
                <a:cs typeface="NikoshBAN" pitchFamily="2" charset="0"/>
              </a:rPr>
              <a:t>সমুদ্রপথে জাহাজ চলাচলের সময় অনিশিচত ক্ষতিপূরণের নিমিত্তে যে বীমা করা হয় তাকে নৌ-বীমা বলে।</a:t>
            </a:r>
            <a:endParaRPr lang="en-US" sz="4000" b="1" dirty="0">
              <a:effectLst>
                <a:outerShdw blurRad="38100" dist="38100" dir="2700000" algn="tl">
                  <a:srgbClr val="000000">
                    <a:alpha val="43137"/>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397955197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bdtomorrow.com/records/news/201211/4727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447800"/>
            <a:ext cx="6901129" cy="3657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3200400" y="0"/>
            <a:ext cx="2510624" cy="1107996"/>
          </a:xfrm>
          <a:prstGeom prst="rect">
            <a:avLst/>
          </a:prstGeom>
        </p:spPr>
        <p:txBody>
          <a:bodyPr wrap="none">
            <a:spAutoFit/>
          </a:bodyPr>
          <a:lstStyle/>
          <a:p>
            <a:r>
              <a:rPr lang="bn-BD" sz="6600" b="1" u="sng" spc="150" dirty="0" smtClean="0">
                <a:ln w="11430"/>
                <a:solidFill>
                  <a:srgbClr val="FF0000"/>
                </a:solidFill>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rPr>
              <a:t>অগ্নিবীমা</a:t>
            </a:r>
            <a:endParaRPr lang="en-US" sz="6600" b="1" u="sng" dirty="0">
              <a:solidFill>
                <a:srgbClr val="FF0000"/>
              </a:solidFill>
            </a:endParaRPr>
          </a:p>
        </p:txBody>
      </p:sp>
      <p:sp>
        <p:nvSpPr>
          <p:cNvPr id="4" name="TextBox 3"/>
          <p:cNvSpPr txBox="1"/>
          <p:nvPr/>
        </p:nvSpPr>
        <p:spPr>
          <a:xfrm>
            <a:off x="-20782" y="5094982"/>
            <a:ext cx="9144000" cy="1323439"/>
          </a:xfrm>
          <a:prstGeom prst="rect">
            <a:avLst/>
          </a:prstGeom>
          <a:noFill/>
        </p:spPr>
        <p:txBody>
          <a:bodyPr wrap="square" rtlCol="0">
            <a:spAutoFit/>
          </a:bodyPr>
          <a:lstStyle/>
          <a:p>
            <a:pPr algn="ctr"/>
            <a:r>
              <a:rPr lang="bn-BD" sz="4000" b="1" dirty="0" smtClean="0">
                <a:effectLst>
                  <a:outerShdw blurRad="38100" dist="38100" dir="2700000" algn="tl">
                    <a:srgbClr val="000000">
                      <a:alpha val="43137"/>
                    </a:srgbClr>
                  </a:outerShdw>
                </a:effectLst>
                <a:latin typeface="NikoshBAN" pitchFamily="2" charset="0"/>
                <a:cs typeface="NikoshBAN" pitchFamily="2" charset="0"/>
              </a:rPr>
              <a:t>অগ্নিকান্ডের বিপক্ষে কোন মালপত্র , </a:t>
            </a:r>
            <a:r>
              <a:rPr lang="bn-BD" sz="4000" b="1" dirty="0" smtClean="0">
                <a:effectLst>
                  <a:outerShdw blurRad="38100" dist="38100" dir="2700000" algn="tl">
                    <a:srgbClr val="000000">
                      <a:alpha val="43137"/>
                    </a:srgbClr>
                  </a:outerShdw>
                </a:effectLst>
                <a:latin typeface="NikoshBAN" pitchFamily="2" charset="0"/>
                <a:cs typeface="NikoshBAN" pitchFamily="2" charset="0"/>
              </a:rPr>
              <a:t>ঘর-বাড়ি </a:t>
            </a:r>
            <a:r>
              <a:rPr lang="bn-BD" sz="4000" b="1" dirty="0" smtClean="0">
                <a:effectLst>
                  <a:outerShdw blurRad="38100" dist="38100" dir="2700000" algn="tl">
                    <a:srgbClr val="000000">
                      <a:alpha val="43137"/>
                    </a:srgbClr>
                  </a:outerShdw>
                </a:effectLst>
                <a:latin typeface="NikoshBAN" pitchFamily="2" charset="0"/>
                <a:cs typeface="NikoshBAN" pitchFamily="2" charset="0"/>
              </a:rPr>
              <a:t>বা অন্য কোন বিষয়বস্তু বীমা করা হলে তাকে অগ্নিবীমা বলে।</a:t>
            </a:r>
            <a:endParaRPr lang="en-US" sz="4000" b="1" dirty="0">
              <a:effectLst>
                <a:outerShdw blurRad="38100" dist="38100" dir="2700000" algn="tl">
                  <a:srgbClr val="000000">
                    <a:alpha val="43137"/>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10628687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1800" y="-20782"/>
            <a:ext cx="3110147" cy="1107996"/>
          </a:xfrm>
          <a:prstGeom prst="rect">
            <a:avLst/>
          </a:prstGeom>
        </p:spPr>
        <p:txBody>
          <a:bodyPr wrap="none">
            <a:spAutoFit/>
          </a:bodyPr>
          <a:lstStyle/>
          <a:p>
            <a:r>
              <a:rPr lang="bn-BD" sz="6600" b="1" u="sng" spc="150" dirty="0" smtClean="0">
                <a:ln w="11430"/>
                <a:solidFill>
                  <a:srgbClr val="FF0000"/>
                </a:solidFill>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rPr>
              <a:t>জীবন বীমা</a:t>
            </a:r>
            <a:endParaRPr lang="en-US" sz="6600" b="1" u="sng" dirty="0">
              <a:solidFill>
                <a:srgbClr val="FF0000"/>
              </a:solidFill>
            </a:endParaRPr>
          </a:p>
        </p:txBody>
      </p:sp>
      <p:sp>
        <p:nvSpPr>
          <p:cNvPr id="3" name="Rectangle 2"/>
          <p:cNvSpPr/>
          <p:nvPr/>
        </p:nvSpPr>
        <p:spPr>
          <a:xfrm>
            <a:off x="1936173" y="1368136"/>
            <a:ext cx="5230090" cy="3429000"/>
          </a:xfrm>
          <a:prstGeom prst="rect">
            <a:avLst/>
          </a:prstGeom>
          <a:blipFill>
            <a:blip r:embed="rId2"/>
            <a:stretch>
              <a:fillRect/>
            </a:stretch>
          </a:blip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0782" y="5094982"/>
            <a:ext cx="9144000" cy="1323439"/>
          </a:xfrm>
          <a:prstGeom prst="rect">
            <a:avLst/>
          </a:prstGeom>
          <a:noFill/>
        </p:spPr>
        <p:txBody>
          <a:bodyPr wrap="square" rtlCol="0">
            <a:spAutoFit/>
          </a:bodyPr>
          <a:lstStyle/>
          <a:p>
            <a:pPr algn="ctr"/>
            <a:r>
              <a:rPr lang="bn-BD" sz="4000" b="1" dirty="0" smtClean="0">
                <a:effectLst>
                  <a:outerShdw blurRad="38100" dist="38100" dir="2700000" algn="tl">
                    <a:srgbClr val="000000">
                      <a:alpha val="43137"/>
                    </a:srgbClr>
                  </a:outerShdw>
                </a:effectLst>
                <a:latin typeface="NikoshBAN" pitchFamily="2" charset="0"/>
                <a:cs typeface="NikoshBAN" pitchFamily="2" charset="0"/>
              </a:rPr>
              <a:t>জীবন বীমা এমন এক প্রকার বীমা ব্যবস্থা যার মাধ্যমে কোন ব্যাক্তির জীবনের বীমা করা হয়।</a:t>
            </a:r>
            <a:endParaRPr lang="en-US" sz="4000" b="1" dirty="0">
              <a:effectLst>
                <a:outerShdw blurRad="38100" dist="38100" dir="2700000" algn="tl">
                  <a:srgbClr val="000000">
                    <a:alpha val="43137"/>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181754928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04800" y="2057400"/>
            <a:ext cx="8458200" cy="3048000"/>
            <a:chOff x="304800" y="2362200"/>
            <a:chExt cx="8458200" cy="3048000"/>
          </a:xfrm>
        </p:grpSpPr>
        <p:pic>
          <p:nvPicPr>
            <p:cNvPr id="4" name="Picture 2" descr="http://d30fl32nd2baj9.cloudfront.net/bangla-media/2013/09/11/savar-bg20130423232407.jpg/ALTERNATES/w620/Savar-bg201304232324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324" y="2701636"/>
              <a:ext cx="4049485" cy="2514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4" name="Picture 4" descr="Cap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3263" y="2701636"/>
              <a:ext cx="3855784" cy="24037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Rounded Rectangle 5"/>
            <p:cNvSpPr/>
            <p:nvPr/>
          </p:nvSpPr>
          <p:spPr>
            <a:xfrm>
              <a:off x="304800" y="2362200"/>
              <a:ext cx="8458200" cy="3048000"/>
            </a:xfrm>
            <a:prstGeom prst="round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p:cNvSpPr/>
          <p:nvPr/>
        </p:nvSpPr>
        <p:spPr>
          <a:xfrm>
            <a:off x="0" y="228600"/>
            <a:ext cx="8045792" cy="646331"/>
          </a:xfrm>
          <a:prstGeom prst="rect">
            <a:avLst/>
          </a:prstGeom>
          <a:noFill/>
          <a:effectLst>
            <a:glow rad="228600">
              <a:schemeClr val="accent4">
                <a:satMod val="175000"/>
                <a:alpha val="40000"/>
              </a:schemeClr>
            </a:glow>
          </a:effectLst>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bn-BD" sz="3600" b="1" u="sng" spc="150" dirty="0" smtClean="0">
                <a:ln w="11430"/>
                <a:solidFill>
                  <a:srgbClr val="C00000"/>
                </a:solidFill>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rPr>
              <a:t>এ ছাড়াও আরও কয়েক প্রকার বীমার প্রচলন রয়েছে।</a:t>
            </a:r>
            <a:endParaRPr lang="en-US" sz="3600" b="1" u="sng" spc="150" dirty="0" smtClean="0">
              <a:ln w="11430"/>
              <a:solidFill>
                <a:srgbClr val="C00000"/>
              </a:solidFill>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endParaRPr>
          </a:p>
        </p:txBody>
      </p:sp>
      <p:sp>
        <p:nvSpPr>
          <p:cNvPr id="8" name="Rectangle 7"/>
          <p:cNvSpPr/>
          <p:nvPr/>
        </p:nvSpPr>
        <p:spPr>
          <a:xfrm>
            <a:off x="3124200" y="1115805"/>
            <a:ext cx="2377574" cy="769441"/>
          </a:xfrm>
          <a:prstGeom prst="rect">
            <a:avLst/>
          </a:prstGeom>
        </p:spPr>
        <p:txBody>
          <a:bodyPr wrap="none">
            <a:spAutoFit/>
          </a:bodyPr>
          <a:lstStyle/>
          <a:p>
            <a:r>
              <a:rPr lang="bn-BD" sz="4400" b="1" u="sng" spc="150" dirty="0" smtClean="0">
                <a:ln w="11430"/>
                <a:solidFill>
                  <a:srgbClr val="FF0000"/>
                </a:solidFill>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rPr>
              <a:t>দুর্ঘটনা বীমা</a:t>
            </a:r>
            <a:endParaRPr lang="en-US" sz="4400" b="1" u="sng" dirty="0">
              <a:solidFill>
                <a:srgbClr val="FF0000"/>
              </a:solidFill>
            </a:endParaRPr>
          </a:p>
        </p:txBody>
      </p:sp>
      <p:sp>
        <p:nvSpPr>
          <p:cNvPr id="9" name="TextBox 8"/>
          <p:cNvSpPr txBox="1"/>
          <p:nvPr/>
        </p:nvSpPr>
        <p:spPr>
          <a:xfrm>
            <a:off x="903018" y="5105400"/>
            <a:ext cx="7183582" cy="1323439"/>
          </a:xfrm>
          <a:prstGeom prst="rect">
            <a:avLst/>
          </a:prstGeom>
          <a:noFill/>
        </p:spPr>
        <p:txBody>
          <a:bodyPr wrap="square" rtlCol="0">
            <a:spAutoFit/>
          </a:bodyPr>
          <a:lstStyle/>
          <a:p>
            <a:pPr algn="ctr"/>
            <a:r>
              <a:rPr lang="bn-BD" sz="4000" b="1" dirty="0" smtClean="0">
                <a:effectLst>
                  <a:outerShdw blurRad="38100" dist="38100" dir="2700000" algn="tl">
                    <a:srgbClr val="000000">
                      <a:alpha val="43137"/>
                    </a:srgbClr>
                  </a:outerShdw>
                </a:effectLst>
                <a:latin typeface="NikoshBAN" pitchFamily="2" charset="0"/>
                <a:cs typeface="NikoshBAN" pitchFamily="2" charset="0"/>
              </a:rPr>
              <a:t>কোন ব্যক্তি বা বস্তুর দুর্ঘটনাজনিত ক্ষতির বিপক্ষে  এই বীমা করা হয়।</a:t>
            </a:r>
            <a:endParaRPr lang="en-US" sz="4000" b="1" dirty="0">
              <a:effectLst>
                <a:outerShdw blurRad="38100" dist="38100" dir="2700000" algn="tl">
                  <a:srgbClr val="000000">
                    <a:alpha val="43137"/>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288992951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Effect transition="in" filter="fade">
                                      <p:cBhvr>
                                        <p:cTn id="14" dur="1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41" presetClass="entr" presetSubtype="0" fill="hold" grpId="0" nodeType="click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9"/>
                                        </p:tgtEl>
                                        <p:attrNameLst>
                                          <p:attrName>ppt_y</p:attrName>
                                        </p:attrNameLst>
                                      </p:cBhvr>
                                      <p:tavLst>
                                        <p:tav tm="0">
                                          <p:val>
                                            <p:strVal val="#ppt_y"/>
                                          </p:val>
                                        </p:tav>
                                        <p:tav tm="100000">
                                          <p:val>
                                            <p:strVal val="#ppt_y"/>
                                          </p:val>
                                        </p:tav>
                                      </p:tavLst>
                                    </p:anim>
                                    <p:anim calcmode="lin" valueType="num">
                                      <p:cBhvr>
                                        <p:cTn id="21"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04800" y="1878319"/>
            <a:ext cx="8610600" cy="3348990"/>
            <a:chOff x="304800" y="2137410"/>
            <a:chExt cx="8610600" cy="3348990"/>
          </a:xfrm>
        </p:grpSpPr>
        <p:pic>
          <p:nvPicPr>
            <p:cNvPr id="2" name="Picture 1" descr="12.jpg"/>
            <p:cNvPicPr>
              <a:picLocks noChangeAspect="1"/>
            </p:cNvPicPr>
            <p:nvPr/>
          </p:nvPicPr>
          <p:blipFill>
            <a:blip r:embed="rId2"/>
            <a:stretch>
              <a:fillRect/>
            </a:stretch>
          </p:blipFill>
          <p:spPr>
            <a:xfrm>
              <a:off x="381000" y="2694710"/>
              <a:ext cx="4090736" cy="2590800"/>
            </a:xfrm>
            <a:prstGeom prst="rect">
              <a:avLst/>
            </a:prstGeom>
            <a:ln>
              <a:noFill/>
            </a:ln>
            <a:effectLst>
              <a:softEdge rad="112500"/>
            </a:effectLst>
          </p:spPr>
        </p:pic>
        <p:pic>
          <p:nvPicPr>
            <p:cNvPr id="3" name="Picture 2"/>
            <p:cNvPicPr>
              <a:picLocks noChangeAspect="1" noChangeArrowheads="1"/>
            </p:cNvPicPr>
            <p:nvPr/>
          </p:nvPicPr>
          <p:blipFill>
            <a:blip r:embed="rId3"/>
            <a:srcRect/>
            <a:stretch>
              <a:fillRect/>
            </a:stretch>
          </p:blipFill>
          <p:spPr bwMode="auto">
            <a:xfrm>
              <a:off x="4876799" y="2585622"/>
              <a:ext cx="3893851" cy="2601156"/>
            </a:xfrm>
            <a:prstGeom prst="rect">
              <a:avLst/>
            </a:prstGeom>
            <a:ln>
              <a:noFill/>
            </a:ln>
            <a:effectLst>
              <a:softEdge rad="112500"/>
            </a:effectLst>
          </p:spPr>
        </p:pic>
        <p:sp>
          <p:nvSpPr>
            <p:cNvPr id="4" name="Rounded Rectangle 3"/>
            <p:cNvSpPr/>
            <p:nvPr/>
          </p:nvSpPr>
          <p:spPr>
            <a:xfrm>
              <a:off x="304800" y="2137410"/>
              <a:ext cx="8610600" cy="3348990"/>
            </a:xfrm>
            <a:prstGeom prst="round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4"/>
          <p:cNvSpPr/>
          <p:nvPr/>
        </p:nvSpPr>
        <p:spPr>
          <a:xfrm>
            <a:off x="76200" y="304800"/>
            <a:ext cx="8045792" cy="646331"/>
          </a:xfrm>
          <a:prstGeom prst="rect">
            <a:avLst/>
          </a:prstGeom>
          <a:noFill/>
          <a:effectLst>
            <a:glow rad="228600">
              <a:schemeClr val="accent4">
                <a:satMod val="175000"/>
                <a:alpha val="40000"/>
              </a:schemeClr>
            </a:glow>
          </a:effectLst>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bn-BD" sz="3600" b="1" u="sng" spc="150" dirty="0" smtClean="0">
                <a:ln w="11430"/>
                <a:solidFill>
                  <a:srgbClr val="C00000"/>
                </a:solidFill>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rPr>
              <a:t>এ ছাড়াও আরও কয়েক প্রকার বীমার প্রচলন রয়েছে।</a:t>
            </a:r>
            <a:endParaRPr lang="en-US" sz="3600" b="1" u="sng" spc="150" dirty="0" smtClean="0">
              <a:ln w="11430"/>
              <a:solidFill>
                <a:srgbClr val="C00000"/>
              </a:solidFill>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endParaRPr>
          </a:p>
        </p:txBody>
      </p:sp>
      <p:sp>
        <p:nvSpPr>
          <p:cNvPr id="7" name="Rectangle 6"/>
          <p:cNvSpPr/>
          <p:nvPr/>
        </p:nvSpPr>
        <p:spPr>
          <a:xfrm>
            <a:off x="3276911" y="1115805"/>
            <a:ext cx="1904689" cy="769441"/>
          </a:xfrm>
          <a:prstGeom prst="rect">
            <a:avLst/>
          </a:prstGeom>
        </p:spPr>
        <p:txBody>
          <a:bodyPr wrap="none">
            <a:spAutoFit/>
          </a:bodyPr>
          <a:lstStyle/>
          <a:p>
            <a:r>
              <a:rPr lang="bn-BD" sz="4400" b="1" u="sng" spc="150" dirty="0" smtClean="0">
                <a:ln w="11430"/>
                <a:solidFill>
                  <a:srgbClr val="FF0000"/>
                </a:solidFill>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rPr>
              <a:t>শস্য বীমা</a:t>
            </a:r>
            <a:endParaRPr lang="en-US" sz="4400" b="1" u="sng" dirty="0">
              <a:solidFill>
                <a:srgbClr val="FF0000"/>
              </a:solidFill>
            </a:endParaRPr>
          </a:p>
        </p:txBody>
      </p:sp>
      <p:sp>
        <p:nvSpPr>
          <p:cNvPr id="8" name="TextBox 7"/>
          <p:cNvSpPr txBox="1"/>
          <p:nvPr/>
        </p:nvSpPr>
        <p:spPr>
          <a:xfrm>
            <a:off x="676400" y="5181600"/>
            <a:ext cx="7705600" cy="1323439"/>
          </a:xfrm>
          <a:prstGeom prst="rect">
            <a:avLst/>
          </a:prstGeom>
          <a:noFill/>
        </p:spPr>
        <p:txBody>
          <a:bodyPr wrap="square" rtlCol="0">
            <a:spAutoFit/>
          </a:bodyPr>
          <a:lstStyle/>
          <a:p>
            <a:pPr algn="ctr"/>
            <a:r>
              <a:rPr lang="bn-BD" sz="4000" b="1" dirty="0" smtClean="0">
                <a:effectLst>
                  <a:outerShdw blurRad="38100" dist="38100" dir="2700000" algn="tl">
                    <a:srgbClr val="000000">
                      <a:alpha val="43137"/>
                    </a:srgbClr>
                  </a:outerShdw>
                </a:effectLst>
                <a:latin typeface="NikoshBAN" pitchFamily="2" charset="0"/>
                <a:cs typeface="NikoshBAN" pitchFamily="2" charset="0"/>
              </a:rPr>
              <a:t>কৃষিকাজে অনিশ্চয়তা জনিত ঝুঁকির নিরাপত্তা </a:t>
            </a:r>
            <a:r>
              <a:rPr lang="bn-BD" sz="4000" b="1" dirty="0" smtClean="0">
                <a:effectLst>
                  <a:outerShdw blurRad="38100" dist="38100" dir="2700000" algn="tl">
                    <a:srgbClr val="000000">
                      <a:alpha val="43137"/>
                    </a:srgbClr>
                  </a:outerShdw>
                </a:effectLst>
                <a:latin typeface="NikoshBAN" pitchFamily="2" charset="0"/>
                <a:cs typeface="NikoshBAN" pitchFamily="2" charset="0"/>
              </a:rPr>
              <a:t>বিধানে </a:t>
            </a:r>
            <a:r>
              <a:rPr lang="bn-BD" sz="4000" b="1" dirty="0" smtClean="0">
                <a:effectLst>
                  <a:outerShdw blurRad="38100" dist="38100" dir="2700000" algn="tl">
                    <a:srgbClr val="000000">
                      <a:alpha val="43137"/>
                    </a:srgbClr>
                  </a:outerShdw>
                </a:effectLst>
                <a:latin typeface="NikoshBAN" pitchFamily="2" charset="0"/>
                <a:cs typeface="NikoshBAN" pitchFamily="2" charset="0"/>
              </a:rPr>
              <a:t>এই বীমা করা হয়।</a:t>
            </a:r>
            <a:endParaRPr lang="en-US" sz="4000" b="1" dirty="0">
              <a:effectLst>
                <a:outerShdw blurRad="38100" dist="38100" dir="2700000" algn="tl">
                  <a:srgbClr val="000000">
                    <a:alpha val="43137"/>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108806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Effect transition="in" filter="fade">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41" presetClass="entr" presetSubtype="0" fill="hold" grpId="0" nodeType="clickEffect">
                                  <p:stCondLst>
                                    <p:cond delay="0"/>
                                  </p:stCondLst>
                                  <p:iterate type="lt">
                                    <p:tmPct val="10000"/>
                                  </p:iterate>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8"/>
                                        </p:tgtEl>
                                        <p:attrNameLst>
                                          <p:attrName>ppt_y</p:attrName>
                                        </p:attrNameLst>
                                      </p:cBhvr>
                                      <p:tavLst>
                                        <p:tav tm="0">
                                          <p:val>
                                            <p:strVal val="#ppt_y"/>
                                          </p:val>
                                        </p:tav>
                                        <p:tav tm="100000">
                                          <p:val>
                                            <p:strVal val="#ppt_y"/>
                                          </p:val>
                                        </p:tav>
                                      </p:tavLst>
                                    </p:anim>
                                    <p:anim calcmode="lin" valueType="num">
                                      <p:cBhvr>
                                        <p:cTn id="2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408" y="268069"/>
            <a:ext cx="8045792" cy="646331"/>
          </a:xfrm>
          <a:prstGeom prst="rect">
            <a:avLst/>
          </a:prstGeom>
          <a:noFill/>
          <a:effectLst>
            <a:glow rad="228600">
              <a:schemeClr val="accent4">
                <a:satMod val="175000"/>
                <a:alpha val="40000"/>
              </a:schemeClr>
            </a:glow>
          </a:effectLst>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bn-BD" sz="3600" b="1" u="sng" spc="150" dirty="0" smtClean="0">
                <a:ln w="11430"/>
                <a:solidFill>
                  <a:srgbClr val="C00000"/>
                </a:solidFill>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rPr>
              <a:t>এ ছাড়াও আরও কয়েক প্রকার বীমার প্রচলন রয়েছে।</a:t>
            </a:r>
            <a:endParaRPr lang="en-US" sz="3600" b="1" u="sng" spc="150" dirty="0" smtClean="0">
              <a:ln w="11430"/>
              <a:solidFill>
                <a:srgbClr val="C00000"/>
              </a:solidFill>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endParaRPr>
          </a:p>
        </p:txBody>
      </p:sp>
      <p:grpSp>
        <p:nvGrpSpPr>
          <p:cNvPr id="6" name="Group 5"/>
          <p:cNvGrpSpPr/>
          <p:nvPr/>
        </p:nvGrpSpPr>
        <p:grpSpPr>
          <a:xfrm>
            <a:off x="152400" y="2154382"/>
            <a:ext cx="8763000" cy="3657600"/>
            <a:chOff x="304800" y="2133600"/>
            <a:chExt cx="8458200" cy="3048000"/>
          </a:xfrm>
        </p:grpSpPr>
        <p:pic>
          <p:nvPicPr>
            <p:cNvPr id="5122" name="Picture 2" descr="http://2.bp.blogspot.com/-6t78A1pd2bM/UcLA0ytx7-I/AAAAAAAAAio/Vc__vGhoXp4/s320/22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436" y="2362201"/>
              <a:ext cx="3689564" cy="258269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9659" y="2362200"/>
              <a:ext cx="4108541" cy="2554987"/>
            </a:xfrm>
            <a:prstGeom prst="rect">
              <a:avLst/>
            </a:prstGeom>
            <a:ln>
              <a:noFill/>
            </a:ln>
            <a:effectLst>
              <a:softEdge rad="112500"/>
            </a:effectLst>
          </p:spPr>
        </p:pic>
        <p:sp>
          <p:nvSpPr>
            <p:cNvPr id="5" name="Rounded Rectangle 4"/>
            <p:cNvSpPr/>
            <p:nvPr/>
          </p:nvSpPr>
          <p:spPr>
            <a:xfrm>
              <a:off x="304800" y="2133600"/>
              <a:ext cx="8458200" cy="3048000"/>
            </a:xfrm>
            <a:prstGeom prst="round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p:cNvSpPr/>
          <p:nvPr/>
        </p:nvSpPr>
        <p:spPr>
          <a:xfrm>
            <a:off x="3124200" y="1135559"/>
            <a:ext cx="2616422" cy="769441"/>
          </a:xfrm>
          <a:prstGeom prst="rect">
            <a:avLst/>
          </a:prstGeom>
        </p:spPr>
        <p:txBody>
          <a:bodyPr wrap="none">
            <a:spAutoFit/>
          </a:bodyPr>
          <a:lstStyle/>
          <a:p>
            <a:r>
              <a:rPr lang="bn-BD" sz="4400" b="1" u="sng" spc="150" dirty="0" smtClean="0">
                <a:ln w="11430"/>
                <a:solidFill>
                  <a:srgbClr val="FF0000"/>
                </a:solidFill>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rPr>
              <a:t>অপহরণ বীমা</a:t>
            </a:r>
            <a:endParaRPr lang="en-US" sz="4400" b="1" u="sng" dirty="0">
              <a:solidFill>
                <a:srgbClr val="FF0000"/>
              </a:solidFill>
            </a:endParaRPr>
          </a:p>
        </p:txBody>
      </p:sp>
    </p:spTree>
    <p:extLst>
      <p:ext uri="{BB962C8B-B14F-4D97-AF65-F5344CB8AC3E}">
        <p14:creationId xmlns:p14="http://schemas.microsoft.com/office/powerpoint/2010/main" val="767414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Effect transition="in" filter="fade">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992433" y="781896"/>
            <a:ext cx="2856167" cy="765228"/>
          </a:xfrm>
          <a:prstGeom prst="rect">
            <a:avLst/>
          </a:prstGeom>
          <a:solidFill>
            <a:srgbClr val="00B050"/>
          </a:solid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bn-BD" sz="4800" b="1" kern="11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olaimanLipi" pitchFamily="65" charset="0"/>
                <a:ea typeface="NikoshBAN" pitchFamily="2" charset="0"/>
                <a:cs typeface="SolaimanLipi" pitchFamily="65" charset="0"/>
                <a:sym typeface="Wingdings"/>
              </a:rPr>
              <a:t></a:t>
            </a:r>
            <a:r>
              <a:rPr lang="bn-BD" sz="4800" b="1" dirty="0" smtClean="0">
                <a:ln w="1905"/>
                <a:solidFill>
                  <a:srgbClr val="FF0000"/>
                </a:solidFill>
                <a:effectLst>
                  <a:innerShdw blurRad="69850" dist="43180" dir="5400000">
                    <a:srgbClr val="000000">
                      <a:alpha val="65000"/>
                    </a:srgbClr>
                  </a:innerShdw>
                </a:effectLst>
                <a:latin typeface="NikoshBAN" pitchFamily="2" charset="0"/>
                <a:cs typeface="NikoshBAN" pitchFamily="2" charset="0"/>
              </a:rPr>
              <a:t>দলীয় কাজ </a:t>
            </a:r>
            <a:endParaRPr lang="en-US" sz="4800" b="1" dirty="0">
              <a:ln w="1905"/>
              <a:solidFill>
                <a:srgbClr val="FF0000"/>
              </a:solidFill>
              <a:effectLst>
                <a:innerShdw blurRad="69850" dist="43180" dir="5400000">
                  <a:srgbClr val="000000">
                    <a:alpha val="65000"/>
                  </a:srgbClr>
                </a:innerShdw>
              </a:effectLst>
              <a:latin typeface="NikoshBAN" pitchFamily="2" charset="0"/>
              <a:cs typeface="NikoshBAN" pitchFamily="2" charset="0"/>
            </a:endParaRP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4087" y="131646"/>
            <a:ext cx="3020060" cy="2417646"/>
          </a:xfrm>
          <a:prstGeom prst="ellipse">
            <a:avLst/>
          </a:prstGeom>
          <a:ln w="31750">
            <a:solidFill>
              <a:schemeClr val="tx1"/>
            </a:solidFill>
            <a:miter lim="800000"/>
            <a:headEnd/>
            <a:tailEnd/>
          </a:ln>
          <a:effectLst>
            <a:softEdge rad="112500"/>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Oval 8"/>
          <p:cNvSpPr/>
          <p:nvPr/>
        </p:nvSpPr>
        <p:spPr>
          <a:xfrm>
            <a:off x="1752600" y="76200"/>
            <a:ext cx="3020060" cy="2417646"/>
          </a:xfrm>
          <a:prstGeom prst="ellipse">
            <a:avLst/>
          </a:pr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6200" y="4038600"/>
            <a:ext cx="4343400" cy="1754326"/>
          </a:xfrm>
          <a:prstGeom prst="rect">
            <a:avLst/>
          </a:prstGeom>
        </p:spPr>
        <p:txBody>
          <a:bodyPr wrap="square">
            <a:spAutoFit/>
          </a:bodyPr>
          <a:lstStyle/>
          <a:p>
            <a:pPr algn="ctr"/>
            <a:r>
              <a:rPr lang="en-US" sz="3600" b="1" dirty="0" smtClean="0">
                <a:latin typeface="NikoshBAN" pitchFamily="2" charset="0"/>
                <a:cs typeface="NikoshBAN" pitchFamily="2" charset="0"/>
              </a:rPr>
              <a:t> ◊</a:t>
            </a:r>
            <a:r>
              <a:rPr lang="bn-BD" sz="3600" b="1" kern="1100" dirty="0">
                <a:effectLst>
                  <a:outerShdw blurRad="38100" dist="38100" dir="2700000" algn="tl">
                    <a:srgbClr val="000000">
                      <a:alpha val="43137"/>
                    </a:srgbClr>
                  </a:outerShdw>
                </a:effectLst>
                <a:latin typeface="NikoshBAN" panose="02000000000000000000" pitchFamily="2" charset="0"/>
                <a:ea typeface="NikoshBAN" pitchFamily="2" charset="0"/>
                <a:cs typeface="NikoshBAN" panose="02000000000000000000" pitchFamily="2" charset="0"/>
                <a:sym typeface="Wingdings"/>
              </a:rPr>
              <a:t> </a:t>
            </a:r>
            <a:r>
              <a:rPr lang="bn-BD" sz="3600" b="1" kern="1100" dirty="0" smtClean="0">
                <a:effectLst>
                  <a:outerShdw blurRad="38100" dist="38100" dir="2700000" algn="tl">
                    <a:srgbClr val="000000">
                      <a:alpha val="43137"/>
                    </a:srgbClr>
                  </a:outerShdw>
                </a:effectLst>
                <a:latin typeface="NikoshBAN" panose="02000000000000000000" pitchFamily="2" charset="0"/>
                <a:ea typeface="NikoshBAN" pitchFamily="2" charset="0"/>
                <a:cs typeface="NikoshBAN" panose="02000000000000000000" pitchFamily="2" charset="0"/>
                <a:sym typeface="Wingdings"/>
              </a:rPr>
              <a:t>বীমা কত প্রকার। নৌ-বীমার বিভিন্ন প্রকার ক্ষতির বর্ণনা দাও।</a:t>
            </a:r>
            <a:endParaRPr lang="bn-BD" sz="3600" b="1" spc="150" dirty="0">
              <a:ln w="11430"/>
              <a:effectLst>
                <a:glow rad="101600">
                  <a:srgbClr val="FFFF00">
                    <a:alpha val="60000"/>
                  </a:srgbClr>
                </a:glow>
                <a:outerShdw blurRad="25400" algn="tl" rotWithShape="0">
                  <a:srgbClr val="000000">
                    <a:alpha val="43000"/>
                  </a:srgbClr>
                </a:outerShdw>
              </a:effectLst>
              <a:latin typeface="NikoshLightBAN" panose="02000000000000000000" pitchFamily="2" charset="0"/>
              <a:cs typeface="NikoshLightBAN" panose="02000000000000000000" pitchFamily="2" charset="0"/>
            </a:endParaRPr>
          </a:p>
        </p:txBody>
      </p:sp>
      <p:sp>
        <p:nvSpPr>
          <p:cNvPr id="11" name="Rectangle 10"/>
          <p:cNvSpPr/>
          <p:nvPr/>
        </p:nvSpPr>
        <p:spPr>
          <a:xfrm>
            <a:off x="4876800" y="4038600"/>
            <a:ext cx="4296728" cy="1200329"/>
          </a:xfrm>
          <a:prstGeom prst="rect">
            <a:avLst/>
          </a:prstGeom>
        </p:spPr>
        <p:txBody>
          <a:bodyPr wrap="square">
            <a:spAutoFit/>
          </a:bodyPr>
          <a:lstStyle/>
          <a:p>
            <a:pPr algn="ctr"/>
            <a:r>
              <a:rPr lang="bn-BD" sz="3600" b="1" dirty="0" smtClean="0">
                <a:ln w="1905"/>
                <a:effectLst>
                  <a:innerShdw blurRad="69850" dist="43180" dir="5400000">
                    <a:srgbClr val="000000">
                      <a:alpha val="65000"/>
                    </a:srgbClr>
                  </a:innerShdw>
                </a:effectLst>
                <a:latin typeface="NikoshBAN" pitchFamily="2" charset="0"/>
                <a:cs typeface="NikoshBAN" pitchFamily="2" charset="0"/>
              </a:rPr>
              <a:t>◊</a:t>
            </a:r>
            <a:r>
              <a:rPr lang="bn-BD" sz="3600" b="1" dirty="0" smtClean="0">
                <a:latin typeface="NikoshBAN" pitchFamily="2" charset="0"/>
                <a:cs typeface="NikoshBAN" pitchFamily="2" charset="0"/>
              </a:rPr>
              <a:t> ব্যক্তিগত জীবনে বীমার গুরুত্ব আলোচনা কর।</a:t>
            </a:r>
            <a:endParaRPr lang="bn-BD" sz="3600" b="1" spc="150" dirty="0">
              <a:ln w="11430"/>
              <a:effectLst>
                <a:glow rad="101600">
                  <a:srgbClr val="FFFF00">
                    <a:alpha val="60000"/>
                  </a:srgbClr>
                </a:glow>
                <a:outerShdw blurRad="25400" algn="tl" rotWithShape="0">
                  <a:srgbClr val="000000">
                    <a:alpha val="43000"/>
                  </a:srgbClr>
                </a:outerShdw>
              </a:effectLst>
              <a:latin typeface="NikoshLightBAN" panose="02000000000000000000" pitchFamily="2" charset="0"/>
              <a:cs typeface="NikoshLightBAN" panose="02000000000000000000" pitchFamily="2" charset="0"/>
            </a:endParaRPr>
          </a:p>
        </p:txBody>
      </p:sp>
      <p:pic>
        <p:nvPicPr>
          <p:cNvPr id="12" name="Picture 11" descr="flowers2.gif"/>
          <p:cNvPicPr>
            <a:picLocks noChangeAspect="1"/>
          </p:cNvPicPr>
          <p:nvPr/>
        </p:nvPicPr>
        <p:blipFill>
          <a:blip r:embed="rId3"/>
          <a:stretch>
            <a:fillRect/>
          </a:stretch>
        </p:blipFill>
        <p:spPr>
          <a:xfrm flipH="1">
            <a:off x="4261560" y="3104310"/>
            <a:ext cx="767640" cy="3220290"/>
          </a:xfrm>
          <a:prstGeom prst="rect">
            <a:avLst/>
          </a:prstGeom>
        </p:spPr>
      </p:pic>
      <p:sp>
        <p:nvSpPr>
          <p:cNvPr id="13" name="Rectangle 12"/>
          <p:cNvSpPr/>
          <p:nvPr/>
        </p:nvSpPr>
        <p:spPr>
          <a:xfrm>
            <a:off x="1483092" y="2819400"/>
            <a:ext cx="1676400" cy="646331"/>
          </a:xfrm>
          <a:prstGeom prst="rect">
            <a:avLst/>
          </a:prstGeom>
          <a:noFill/>
        </p:spPr>
        <p:style>
          <a:lnRef idx="0">
            <a:schemeClr val="accent4"/>
          </a:lnRef>
          <a:fillRef idx="3">
            <a:schemeClr val="accent4"/>
          </a:fillRef>
          <a:effectRef idx="3">
            <a:schemeClr val="accent4"/>
          </a:effectRef>
          <a:fontRef idx="minor">
            <a:schemeClr val="lt1"/>
          </a:fontRef>
        </p:style>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bn-BD" sz="3600" b="1" dirty="0" smtClean="0">
                <a:ln w="11430"/>
                <a:solidFill>
                  <a:srgbClr val="C00000"/>
                </a:solidFill>
                <a:effectLst>
                  <a:outerShdw blurRad="50800" dist="39000" dir="5460000" algn="tl">
                    <a:srgbClr val="000000">
                      <a:alpha val="38000"/>
                    </a:srgbClr>
                  </a:outerShdw>
                </a:effectLst>
                <a:latin typeface="SolaimanLipi" pitchFamily="65" charset="0"/>
                <a:cs typeface="SolaimanLipi" pitchFamily="65" charset="0"/>
              </a:rPr>
              <a:t>“ক” দল   </a:t>
            </a:r>
            <a:endParaRPr lang="en-US" sz="3600" b="1" dirty="0">
              <a:ln w="11430"/>
              <a:solidFill>
                <a:srgbClr val="C00000"/>
              </a:solidFill>
              <a:effectLst>
                <a:outerShdw blurRad="50800" dist="39000" dir="5460000" algn="tl">
                  <a:srgbClr val="000000">
                    <a:alpha val="38000"/>
                  </a:srgbClr>
                </a:outerShdw>
              </a:effectLst>
              <a:latin typeface="SolaimanLipi" pitchFamily="65" charset="0"/>
              <a:cs typeface="SolaimanLipi" pitchFamily="65" charset="0"/>
            </a:endParaRPr>
          </a:p>
        </p:txBody>
      </p:sp>
      <p:sp>
        <p:nvSpPr>
          <p:cNvPr id="14" name="Rectangle 13"/>
          <p:cNvSpPr/>
          <p:nvPr/>
        </p:nvSpPr>
        <p:spPr>
          <a:xfrm>
            <a:off x="6096000" y="2743200"/>
            <a:ext cx="1676400" cy="646331"/>
          </a:xfrm>
          <a:prstGeom prst="rect">
            <a:avLst/>
          </a:prstGeom>
          <a:noFill/>
        </p:spPr>
        <p:style>
          <a:lnRef idx="0">
            <a:schemeClr val="accent1"/>
          </a:lnRef>
          <a:fillRef idx="3">
            <a:schemeClr val="accent1"/>
          </a:fillRef>
          <a:effectRef idx="3">
            <a:schemeClr val="accent1"/>
          </a:effectRef>
          <a:fontRef idx="minor">
            <a:schemeClr val="lt1"/>
          </a:fontRef>
        </p:style>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bn-BD" sz="3600" b="1" dirty="0" smtClean="0">
                <a:ln w="11430"/>
                <a:solidFill>
                  <a:srgbClr val="C00000"/>
                </a:solidFill>
                <a:effectLst>
                  <a:outerShdw blurRad="50800" dist="39000" dir="5460000" algn="tl">
                    <a:srgbClr val="000000">
                      <a:alpha val="38000"/>
                    </a:srgbClr>
                  </a:outerShdw>
                </a:effectLst>
                <a:latin typeface="SolaimanLipi" pitchFamily="65" charset="0"/>
                <a:cs typeface="SolaimanLipi" pitchFamily="65" charset="0"/>
              </a:rPr>
              <a:t>“খ” দল</a:t>
            </a:r>
            <a:endParaRPr lang="en-US" sz="3600" b="1" dirty="0">
              <a:ln w="11430"/>
              <a:solidFill>
                <a:srgbClr val="C00000"/>
              </a:solidFill>
              <a:effectLst>
                <a:outerShdw blurRad="50800" dist="39000" dir="5460000" algn="tl">
                  <a:srgbClr val="000000">
                    <a:alpha val="38000"/>
                  </a:srgbClr>
                </a:outerShdw>
              </a:effectLst>
              <a:latin typeface="SolaimanLipi" pitchFamily="65" charset="0"/>
              <a:cs typeface="SolaimanLipi" pitchFamily="65" charset="0"/>
            </a:endParaRPr>
          </a:p>
        </p:txBody>
      </p:sp>
    </p:spTree>
    <p:extLst>
      <p:ext uri="{BB962C8B-B14F-4D97-AF65-F5344CB8AC3E}">
        <p14:creationId xmlns:p14="http://schemas.microsoft.com/office/powerpoint/2010/main" val="21272522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Effect transition="in" filter="fade">
                                      <p:cBhvr>
                                        <p:cTn id="9" dur="10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fltVal val="0"/>
                                          </p:val>
                                        </p:tav>
                                        <p:tav tm="100000">
                                          <p:val>
                                            <p:strVal val="#ppt_w"/>
                                          </p:val>
                                        </p:tav>
                                      </p:tavLst>
                                    </p:anim>
                                    <p:anim calcmode="lin" valueType="num">
                                      <p:cBhvr>
                                        <p:cTn id="13" dur="1000" fill="hold"/>
                                        <p:tgtEl>
                                          <p:spTgt spid="14"/>
                                        </p:tgtEl>
                                        <p:attrNameLst>
                                          <p:attrName>ppt_h</p:attrName>
                                        </p:attrNameLst>
                                      </p:cBhvr>
                                      <p:tavLst>
                                        <p:tav tm="0">
                                          <p:val>
                                            <p:fltVal val="0"/>
                                          </p:val>
                                        </p:tav>
                                        <p:tav tm="100000">
                                          <p:val>
                                            <p:strVal val="#ppt_h"/>
                                          </p:val>
                                        </p:tav>
                                      </p:tavLst>
                                    </p:anim>
                                    <p:animEffect transition="in" filter="fade">
                                      <p:cBhvr>
                                        <p:cTn id="14" dur="10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2000" fill="hold"/>
                                        <p:tgtEl>
                                          <p:spTgt spid="10"/>
                                        </p:tgtEl>
                                        <p:attrNameLst>
                                          <p:attrName>ppt_w</p:attrName>
                                        </p:attrNameLst>
                                      </p:cBhvr>
                                      <p:tavLst>
                                        <p:tav tm="0">
                                          <p:val>
                                            <p:fltVal val="0"/>
                                          </p:val>
                                        </p:tav>
                                        <p:tav tm="100000">
                                          <p:val>
                                            <p:strVal val="#ppt_w"/>
                                          </p:val>
                                        </p:tav>
                                      </p:tavLst>
                                    </p:anim>
                                    <p:anim calcmode="lin" valueType="num">
                                      <p:cBhvr>
                                        <p:cTn id="20" dur="2000" fill="hold"/>
                                        <p:tgtEl>
                                          <p:spTgt spid="10"/>
                                        </p:tgtEl>
                                        <p:attrNameLst>
                                          <p:attrName>ppt_h</p:attrName>
                                        </p:attrNameLst>
                                      </p:cBhvr>
                                      <p:tavLst>
                                        <p:tav tm="0">
                                          <p:val>
                                            <p:fltVal val="0"/>
                                          </p:val>
                                        </p:tav>
                                        <p:tav tm="100000">
                                          <p:val>
                                            <p:strVal val="#ppt_h"/>
                                          </p:val>
                                        </p:tav>
                                      </p:tavLst>
                                    </p:anim>
                                    <p:animEffect transition="in" filter="fade">
                                      <p:cBhvr>
                                        <p:cTn id="21" dur="20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2000" fill="hold"/>
                                        <p:tgtEl>
                                          <p:spTgt spid="11"/>
                                        </p:tgtEl>
                                        <p:attrNameLst>
                                          <p:attrName>ppt_w</p:attrName>
                                        </p:attrNameLst>
                                      </p:cBhvr>
                                      <p:tavLst>
                                        <p:tav tm="0">
                                          <p:val>
                                            <p:fltVal val="0"/>
                                          </p:val>
                                        </p:tav>
                                        <p:tav tm="100000">
                                          <p:val>
                                            <p:strVal val="#ppt_w"/>
                                          </p:val>
                                        </p:tav>
                                      </p:tavLst>
                                    </p:anim>
                                    <p:anim calcmode="lin" valueType="num">
                                      <p:cBhvr>
                                        <p:cTn id="27" dur="2000" fill="hold"/>
                                        <p:tgtEl>
                                          <p:spTgt spid="11"/>
                                        </p:tgtEl>
                                        <p:attrNameLst>
                                          <p:attrName>ppt_h</p:attrName>
                                        </p:attrNameLst>
                                      </p:cBhvr>
                                      <p:tavLst>
                                        <p:tav tm="0">
                                          <p:val>
                                            <p:fltVal val="0"/>
                                          </p:val>
                                        </p:tav>
                                        <p:tav tm="100000">
                                          <p:val>
                                            <p:strVal val="#ppt_h"/>
                                          </p:val>
                                        </p:tav>
                                      </p:tavLst>
                                    </p:anim>
                                    <p:animEffect transition="in" filter="fade">
                                      <p:cBhvr>
                                        <p:cTn id="28"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 y="76200"/>
            <a:ext cx="8610600" cy="923330"/>
          </a:xfrm>
          <a:prstGeom prst="rect">
            <a:avLst/>
          </a:prstGeom>
          <a:noFill/>
        </p:spPr>
        <p:txBody>
          <a:bodyPr wrap="square" rtlCol="0">
            <a:spAutoFit/>
          </a:bodyPr>
          <a:lstStyle/>
          <a:p>
            <a:pPr algn="ctr"/>
            <a:r>
              <a:rPr lang="bn-BD" sz="5400" b="1" spc="150" dirty="0" smtClean="0">
                <a:ln w="11430"/>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rPr>
              <a:t>মূ</a:t>
            </a:r>
            <a:r>
              <a:rPr lang="bn-BD" sz="4000" b="1" spc="150" dirty="0" smtClean="0">
                <a:ln w="11430"/>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rPr>
              <a:t>ল্যায়ন:- </a:t>
            </a:r>
            <a:r>
              <a:rPr lang="bn-BD" sz="2800" b="1" u="sng" spc="150" dirty="0" smtClean="0">
                <a:ln w="11430"/>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rPr>
              <a:t>নিচের উদ্দীপকটি পড়ে ১ও২নং প্রশ্নের উত্তর দাও</a:t>
            </a:r>
            <a:r>
              <a:rPr lang="bn-BD" sz="2800" b="1" spc="150" dirty="0" smtClean="0">
                <a:ln w="11430"/>
                <a:effectLst>
                  <a:glow rad="101600">
                    <a:srgbClr val="FFFF00">
                      <a:alpha val="60000"/>
                    </a:srgbClr>
                  </a:glow>
                  <a:outerShdw blurRad="25400" algn="tl" rotWithShape="0">
                    <a:srgbClr val="000000">
                      <a:alpha val="43000"/>
                    </a:srgbClr>
                  </a:outerShdw>
                </a:effectLst>
                <a:latin typeface="NikoshBAN" pitchFamily="2" charset="0"/>
                <a:cs typeface="NikoshBAN" pitchFamily="2" charset="0"/>
              </a:rPr>
              <a:t> </a:t>
            </a:r>
            <a:endParaRPr lang="en-US" sz="2800" b="1" dirty="0">
              <a:effectLst>
                <a:outerShdw blurRad="38100" dist="38100" dir="2700000" algn="tl">
                  <a:srgbClr val="000000">
                    <a:alpha val="43137"/>
                  </a:srgbClr>
                </a:outerShdw>
              </a:effectLst>
              <a:latin typeface="NikoshBAN" pitchFamily="2" charset="0"/>
              <a:cs typeface="NikoshBAN" pitchFamily="2" charset="0"/>
            </a:endParaRPr>
          </a:p>
        </p:txBody>
      </p:sp>
      <p:sp>
        <p:nvSpPr>
          <p:cNvPr id="3" name="TextBox 2"/>
          <p:cNvSpPr txBox="1"/>
          <p:nvPr/>
        </p:nvSpPr>
        <p:spPr>
          <a:xfrm>
            <a:off x="0" y="1219200"/>
            <a:ext cx="9144000" cy="1815882"/>
          </a:xfrm>
          <a:prstGeom prst="rect">
            <a:avLst/>
          </a:prstGeom>
          <a:noFill/>
        </p:spPr>
        <p:txBody>
          <a:bodyPr wrap="square" rtlCol="0">
            <a:spAutoFit/>
          </a:bodyPr>
          <a:lstStyle/>
          <a:p>
            <a:pPr algn="just"/>
            <a:r>
              <a:rPr lang="bn-BD" sz="2800" b="1" dirty="0" smtClean="0">
                <a:effectLst>
                  <a:outerShdw blurRad="38100" dist="38100" dir="2700000" algn="tl">
                    <a:srgbClr val="000000">
                      <a:alpha val="43137"/>
                    </a:srgbClr>
                  </a:outerShdw>
                </a:effectLst>
                <a:latin typeface="NikoshBAN" pitchFamily="2" charset="0"/>
                <a:cs typeface="NikoshBAN" pitchFamily="2" charset="0"/>
              </a:rPr>
              <a:t>জনাব আনোয়ার ১৯৯৫ সালে নিজের ও পরিবারের সদস্যদের নামে ১০ বছর মেয়াদি ১০ লক্ষ টাকা ক্ষতিপূরণের জন্য ফার ইস্ট লাইফ ইনস্যুরেন্স কোম্পানি এর সাথে একটি চুক্তিতে আবদ্ধ হন। তিনি যে চুক্তিতে স্বাক্ষর করেন তাতে শর্ত  ছিল যে, পরিবারের যেকোন সদস্য </a:t>
            </a:r>
            <a:r>
              <a:rPr lang="bn-BD" sz="2800" b="1" dirty="0" smtClean="0">
                <a:effectLst>
                  <a:outerShdw blurRad="38100" dist="38100" dir="2700000" algn="tl">
                    <a:srgbClr val="000000">
                      <a:alpha val="43137"/>
                    </a:srgbClr>
                  </a:outerShdw>
                </a:effectLst>
                <a:latin typeface="NikoshBAN" pitchFamily="2" charset="0"/>
                <a:cs typeface="NikoshBAN" pitchFamily="2" charset="0"/>
              </a:rPr>
              <a:t>মৃত্যুবরণ </a:t>
            </a:r>
            <a:r>
              <a:rPr lang="bn-BD" sz="2800" b="1" dirty="0" smtClean="0">
                <a:effectLst>
                  <a:outerShdw blurRad="38100" dist="38100" dir="2700000" algn="tl">
                    <a:srgbClr val="000000">
                      <a:alpha val="43137"/>
                    </a:srgbClr>
                  </a:outerShdw>
                </a:effectLst>
                <a:latin typeface="NikoshBAN" pitchFamily="2" charset="0"/>
                <a:cs typeface="NikoshBAN" pitchFamily="2" charset="0"/>
              </a:rPr>
              <a:t>করলে অন্য সদস্যরা ক্ষতিপূরণের  অর্থ পাবেন</a:t>
            </a:r>
            <a:r>
              <a:rPr lang="en-US" sz="2800" b="1" dirty="0" smtClean="0">
                <a:effectLst>
                  <a:outerShdw blurRad="38100" dist="38100" dir="2700000" algn="tl">
                    <a:srgbClr val="000000">
                      <a:alpha val="43137"/>
                    </a:srgbClr>
                  </a:outerShdw>
                </a:effectLst>
                <a:latin typeface="NikoshBAN" pitchFamily="2" charset="0"/>
                <a:cs typeface="NikoshBAN" pitchFamily="2" charset="0"/>
              </a:rPr>
              <a:t>।</a:t>
            </a:r>
            <a:endParaRPr lang="en-US" sz="2800" b="1" dirty="0">
              <a:effectLst>
                <a:outerShdw blurRad="38100" dist="38100" dir="2700000" algn="tl">
                  <a:srgbClr val="000000">
                    <a:alpha val="43137"/>
                  </a:srgbClr>
                </a:outerShdw>
              </a:effectLst>
              <a:latin typeface="NikoshBAN" pitchFamily="2" charset="0"/>
              <a:cs typeface="NikoshBAN" pitchFamily="2" charset="0"/>
            </a:endParaRPr>
          </a:p>
        </p:txBody>
      </p:sp>
      <p:sp>
        <p:nvSpPr>
          <p:cNvPr id="4" name="TextBox 3"/>
          <p:cNvSpPr txBox="1"/>
          <p:nvPr/>
        </p:nvSpPr>
        <p:spPr>
          <a:xfrm>
            <a:off x="152400" y="4419600"/>
            <a:ext cx="8686800" cy="1938992"/>
          </a:xfrm>
          <a:prstGeom prst="rect">
            <a:avLst/>
          </a:prstGeom>
          <a:noFill/>
        </p:spPr>
        <p:txBody>
          <a:bodyPr wrap="square" rtlCol="0">
            <a:spAutoFit/>
          </a:bodyPr>
          <a:lstStyle/>
          <a:p>
            <a:pPr algn="just"/>
            <a:r>
              <a:rPr lang="bn-BD" sz="2800" b="1" dirty="0">
                <a:latin typeface="NikoshBAN" pitchFamily="2" charset="0"/>
                <a:cs typeface="NikoshBAN" pitchFamily="2" charset="0"/>
              </a:rPr>
              <a:t>২</a:t>
            </a:r>
            <a:r>
              <a:rPr lang="bn-BD" sz="2800" b="1" dirty="0" smtClean="0">
                <a:latin typeface="NikoshBAN" pitchFamily="2" charset="0"/>
                <a:cs typeface="NikoshBAN" pitchFamily="2" charset="0"/>
              </a:rPr>
              <a:t>। আনোয়ারের মৃত্যু ঘটলে তাঁর পরিবারের সদস্যরা ফার ইস্ট লাইফ ইনস্যুরেন্স     </a:t>
            </a:r>
          </a:p>
          <a:p>
            <a:pPr algn="just"/>
            <a:r>
              <a:rPr lang="bn-BD" sz="2800" b="1" dirty="0">
                <a:latin typeface="NikoshBAN" pitchFamily="2" charset="0"/>
                <a:cs typeface="NikoshBAN" pitchFamily="2" charset="0"/>
              </a:rPr>
              <a:t> </a:t>
            </a:r>
            <a:r>
              <a:rPr lang="bn-BD" sz="2800" b="1" dirty="0" smtClean="0">
                <a:latin typeface="NikoshBAN" pitchFamily="2" charset="0"/>
                <a:cs typeface="NikoshBAN" pitchFamily="2" charset="0"/>
              </a:rPr>
              <a:t>   কোম্পানির কাছ থেকে কত টাকা পাবেন?</a:t>
            </a:r>
            <a:endParaRPr lang="en-US" sz="2800" b="1" dirty="0" smtClean="0">
              <a:latin typeface="NikoshBAN" pitchFamily="2" charset="0"/>
              <a:cs typeface="NikoshBAN" pitchFamily="2" charset="0"/>
            </a:endParaRPr>
          </a:p>
          <a:p>
            <a:endParaRPr lang="en-US" sz="800" b="1" dirty="0" smtClean="0">
              <a:latin typeface="NikoshBAN" pitchFamily="2" charset="0"/>
              <a:cs typeface="NikoshBAN" pitchFamily="2" charset="0"/>
            </a:endParaRPr>
          </a:p>
          <a:p>
            <a:pPr algn="just"/>
            <a:r>
              <a:rPr lang="bn-BD" sz="2400" b="1" dirty="0" smtClean="0">
                <a:latin typeface="NikoshBAN" pitchFamily="2" charset="0"/>
                <a:cs typeface="NikoshBAN" pitchFamily="2" charset="0"/>
              </a:rPr>
              <a:t>     ক। দশ লক্ষ টাকা              খ। চৌদ্দ লক্ষ টাকা</a:t>
            </a:r>
          </a:p>
          <a:p>
            <a:endParaRPr lang="bn-BD" sz="800" b="1" dirty="0" smtClean="0">
              <a:latin typeface="NikoshBAN" pitchFamily="2" charset="0"/>
              <a:cs typeface="NikoshBAN" pitchFamily="2" charset="0"/>
            </a:endParaRPr>
          </a:p>
          <a:p>
            <a:r>
              <a:rPr lang="bn-BD" sz="2400" b="1" dirty="0" smtClean="0">
                <a:latin typeface="NikoshBAN" pitchFamily="2" charset="0"/>
                <a:cs typeface="NikoshBAN" pitchFamily="2" charset="0"/>
              </a:rPr>
              <a:t>     গ। বিশ লক্ষ টাকা               ঘ। কোন টাকাই পাবেন না। </a:t>
            </a:r>
            <a:endParaRPr lang="en-US" sz="2400" b="1" dirty="0">
              <a:latin typeface="NikoshBAN" pitchFamily="2" charset="0"/>
              <a:cs typeface="NikoshBAN" pitchFamily="2" charset="0"/>
            </a:endParaRPr>
          </a:p>
        </p:txBody>
      </p:sp>
      <p:sp>
        <p:nvSpPr>
          <p:cNvPr id="5" name="TextBox 4"/>
          <p:cNvSpPr txBox="1"/>
          <p:nvPr/>
        </p:nvSpPr>
        <p:spPr>
          <a:xfrm>
            <a:off x="228600" y="2999363"/>
            <a:ext cx="8534400" cy="1384995"/>
          </a:xfrm>
          <a:prstGeom prst="rect">
            <a:avLst/>
          </a:prstGeom>
          <a:noFill/>
        </p:spPr>
        <p:txBody>
          <a:bodyPr wrap="square" rtlCol="0">
            <a:spAutoFit/>
          </a:bodyPr>
          <a:lstStyle/>
          <a:p>
            <a:r>
              <a:rPr lang="bn-BD" sz="2800" b="1" dirty="0">
                <a:latin typeface="NikoshBAN" pitchFamily="2" charset="0"/>
                <a:cs typeface="NikoshBAN" pitchFamily="2" charset="0"/>
              </a:rPr>
              <a:t>১</a:t>
            </a:r>
            <a:r>
              <a:rPr lang="bn-BD" sz="2800" b="1" dirty="0" smtClean="0">
                <a:latin typeface="NikoshBAN" pitchFamily="2" charset="0"/>
                <a:cs typeface="NikoshBAN" pitchFamily="2" charset="0"/>
              </a:rPr>
              <a:t>। জনাব আনোয়ার যে বীমাপত্রে স্বাক্ষর করেছেন তার নাম কী?</a:t>
            </a:r>
            <a:endParaRPr lang="en-US" sz="2400" b="1" dirty="0" smtClean="0">
              <a:latin typeface="NikoshBAN" pitchFamily="2" charset="0"/>
              <a:cs typeface="NikoshBAN" pitchFamily="2" charset="0"/>
            </a:endParaRPr>
          </a:p>
          <a:p>
            <a:endParaRPr lang="bn-BD" sz="800" b="1" strike="sngStrike" dirty="0" smtClean="0">
              <a:latin typeface="NikoshBAN" pitchFamily="2" charset="0"/>
              <a:cs typeface="NikoshBAN" pitchFamily="2" charset="0"/>
            </a:endParaRPr>
          </a:p>
          <a:p>
            <a:r>
              <a:rPr lang="bn-BD" sz="2400" b="1" dirty="0" smtClean="0">
                <a:latin typeface="NikoshBAN" pitchFamily="2" charset="0"/>
                <a:cs typeface="NikoshBAN" pitchFamily="2" charset="0"/>
              </a:rPr>
              <a:t>    ক। মেয়াদি বীমা         খ। আজীবন বীমা </a:t>
            </a:r>
          </a:p>
          <a:p>
            <a:r>
              <a:rPr lang="bn-BD" sz="2400" b="1" dirty="0" smtClean="0">
                <a:latin typeface="NikoshBAN" pitchFamily="2" charset="0"/>
                <a:cs typeface="NikoshBAN" pitchFamily="2" charset="0"/>
              </a:rPr>
              <a:t>    গ। যৌথ বীমা             ঘ। স্বল্পকালীন জীবন বীমাপত্র</a:t>
            </a:r>
          </a:p>
        </p:txBody>
      </p:sp>
    </p:spTree>
    <p:extLst>
      <p:ext uri="{BB962C8B-B14F-4D97-AF65-F5344CB8AC3E}">
        <p14:creationId xmlns:p14="http://schemas.microsoft.com/office/powerpoint/2010/main" val="316564612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 calcmode="lin" valueType="num">
                                      <p:cBhvr>
                                        <p:cTn id="9" dur="10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1000" fill="hold"/>
                                        <p:tgtEl>
                                          <p:spTgt spid="3"/>
                                        </p:tgtEl>
                                        <p:attrNameLst>
                                          <p:attrName>ppt_w</p:attrName>
                                        </p:attrNameLst>
                                      </p:cBhvr>
                                      <p:tavLst>
                                        <p:tav tm="0">
                                          <p:val>
                                            <p:fltVal val="0"/>
                                          </p:val>
                                        </p:tav>
                                        <p:tav tm="100000">
                                          <p:val>
                                            <p:strVal val="#ppt_w"/>
                                          </p:val>
                                        </p:tav>
                                      </p:tavLst>
                                    </p:anim>
                                    <p:anim calcmode="lin" valueType="num">
                                      <p:cBhvr>
                                        <p:cTn id="17" dur="1000" fill="hold"/>
                                        <p:tgtEl>
                                          <p:spTgt spid="3"/>
                                        </p:tgtEl>
                                        <p:attrNameLst>
                                          <p:attrName>ppt_h</p:attrName>
                                        </p:attrNameLst>
                                      </p:cBhvr>
                                      <p:tavLst>
                                        <p:tav tm="0">
                                          <p:val>
                                            <p:fltVal val="0"/>
                                          </p:val>
                                        </p:tav>
                                        <p:tav tm="100000">
                                          <p:val>
                                            <p:strVal val="#ppt_h"/>
                                          </p:val>
                                        </p:tav>
                                      </p:tavLst>
                                    </p:anim>
                                    <p:animEffect transition="in" filter="fade">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3166" y="685800"/>
            <a:ext cx="2943434" cy="830997"/>
          </a:xfrm>
          <a:prstGeom prst="rect">
            <a:avLst/>
          </a:prstGeom>
          <a:solidFill>
            <a:srgbClr val="00B050"/>
          </a:solid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bn-BD" sz="4800" b="1" kern="1100"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olaimanLipi" pitchFamily="65" charset="0"/>
                <a:ea typeface="NikoshBAN" pitchFamily="2" charset="0"/>
                <a:cs typeface="SolaimanLipi" pitchFamily="65" charset="0"/>
                <a:sym typeface="Wingdings"/>
              </a:rPr>
              <a:t></a:t>
            </a:r>
            <a:r>
              <a:rPr lang="bn-BD" sz="4800" b="1" dirty="0" smtClean="0">
                <a:ln w="1905"/>
                <a:solidFill>
                  <a:srgbClr val="FF0000"/>
                </a:solidFill>
                <a:effectLst>
                  <a:innerShdw blurRad="69850" dist="43180" dir="5400000">
                    <a:srgbClr val="000000">
                      <a:alpha val="65000"/>
                    </a:srgbClr>
                  </a:innerShdw>
                </a:effectLst>
                <a:latin typeface="NikoshBAN" pitchFamily="2" charset="0"/>
                <a:cs typeface="NikoshBAN" pitchFamily="2" charset="0"/>
              </a:rPr>
              <a:t>বাড়ির কাজ</a:t>
            </a:r>
            <a:endParaRPr lang="en-US" sz="4800" b="1" dirty="0">
              <a:ln w="1905"/>
              <a:solidFill>
                <a:srgbClr val="FF0000"/>
              </a:solidFill>
              <a:effectLst>
                <a:innerShdw blurRad="69850" dist="43180" dir="5400000">
                  <a:srgbClr val="000000">
                    <a:alpha val="65000"/>
                  </a:srgbClr>
                </a:innerShdw>
              </a:effectLst>
              <a:latin typeface="NikoshBAN" pitchFamily="2" charset="0"/>
              <a:cs typeface="NikoshBAN" pitchFamily="2" charset="0"/>
            </a:endParaRPr>
          </a:p>
        </p:txBody>
      </p:sp>
      <p:pic>
        <p:nvPicPr>
          <p:cNvPr id="5" name="Picture 4" descr="home-icon.jpg"/>
          <p:cNvPicPr>
            <a:picLocks noChangeAspect="1"/>
          </p:cNvPicPr>
          <p:nvPr/>
        </p:nvPicPr>
        <p:blipFill>
          <a:blip r:embed="rId2">
            <a:lum bright="40000" contrast="-40000"/>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505200" y="106680"/>
            <a:ext cx="2819400" cy="2286308"/>
          </a:xfrm>
          <a:prstGeom prst="ellipse">
            <a:avLst/>
          </a:prstGeom>
          <a:ln w="34925">
            <a:solidFill>
              <a:schemeClr val="tx1"/>
            </a:solidFill>
          </a:ln>
          <a:effectLst>
            <a:softEdge rad="112500"/>
          </a:effectLst>
        </p:spPr>
      </p:pic>
      <p:sp>
        <p:nvSpPr>
          <p:cNvPr id="6" name="Oval 5"/>
          <p:cNvSpPr/>
          <p:nvPr/>
        </p:nvSpPr>
        <p:spPr>
          <a:xfrm>
            <a:off x="3685162" y="106680"/>
            <a:ext cx="2639438" cy="2407920"/>
          </a:xfrm>
          <a:prstGeom prst="ellipse">
            <a:avLst/>
          </a:prstGeom>
          <a:noFill/>
          <a:ln w="412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94375" y="3048000"/>
            <a:ext cx="8597225" cy="2585323"/>
          </a:xfrm>
          <a:prstGeom prst="rect">
            <a:avLst/>
          </a:prstGeom>
        </p:spPr>
        <p:txBody>
          <a:bodyPr wrap="none">
            <a:spAutoFit/>
          </a:bodyPr>
          <a:lstStyle/>
          <a:p>
            <a:pPr algn="ctr"/>
            <a:r>
              <a:rPr lang="en-US" sz="5400" b="1" spc="50" dirty="0" smtClean="0">
                <a:ln w="11430"/>
                <a:effectLst>
                  <a:outerShdw blurRad="76200" dist="50800" dir="5400000" algn="tl" rotWithShape="0">
                    <a:srgbClr val="000000">
                      <a:alpha val="65000"/>
                    </a:srgbClr>
                  </a:outerShdw>
                </a:effectLst>
                <a:latin typeface="NikoshBAN" pitchFamily="2" charset="0"/>
                <a:cs typeface="NikoshBAN" pitchFamily="2" charset="0"/>
              </a:rPr>
              <a:t>◊</a:t>
            </a:r>
            <a:r>
              <a:rPr lang="bn-BD" sz="5400" b="1" spc="50" dirty="0" smtClean="0">
                <a:ln w="11430"/>
                <a:effectLst>
                  <a:outerShdw blurRad="76200" dist="50800" dir="5400000" algn="tl" rotWithShape="0">
                    <a:srgbClr val="000000">
                      <a:alpha val="65000"/>
                    </a:srgbClr>
                  </a:outerShdw>
                </a:effectLst>
                <a:latin typeface="NikoshBAN" pitchFamily="2" charset="0"/>
                <a:cs typeface="NikoshBAN" pitchFamily="2" charset="0"/>
              </a:rPr>
              <a:t>নতুন কোন শিল্প স্থাপনের ক্ষেত্রে বীমা</a:t>
            </a:r>
          </a:p>
          <a:p>
            <a:pPr algn="ctr"/>
            <a:r>
              <a:rPr lang="bn-BD" sz="5400" b="1" spc="50" dirty="0" smtClean="0">
                <a:ln w="11430"/>
                <a:effectLst>
                  <a:outerShdw blurRad="76200" dist="50800" dir="5400000" algn="tl" rotWithShape="0">
                    <a:srgbClr val="000000">
                      <a:alpha val="65000"/>
                    </a:srgbClr>
                  </a:outerShdw>
                </a:effectLst>
                <a:latin typeface="NikoshBAN" pitchFamily="2" charset="0"/>
                <a:cs typeface="NikoshBAN" pitchFamily="2" charset="0"/>
              </a:rPr>
              <a:t> করার কী প্রয়োজনীয়তা রয়েছে তা </a:t>
            </a:r>
          </a:p>
          <a:p>
            <a:pPr algn="ctr"/>
            <a:r>
              <a:rPr lang="bn-BD" sz="5400" b="1" spc="50" dirty="0" smtClean="0">
                <a:ln w="11430"/>
                <a:effectLst>
                  <a:outerShdw blurRad="76200" dist="50800" dir="5400000" algn="tl" rotWithShape="0">
                    <a:srgbClr val="000000">
                      <a:alpha val="65000"/>
                    </a:srgbClr>
                  </a:outerShdw>
                </a:effectLst>
                <a:latin typeface="NikoshBAN" pitchFamily="2" charset="0"/>
                <a:cs typeface="NikoshBAN" pitchFamily="2" charset="0"/>
              </a:rPr>
              <a:t>আলোচনা কর</a:t>
            </a:r>
            <a:r>
              <a:rPr lang="en-US" sz="5400" b="1" spc="50" dirty="0" smtClean="0">
                <a:ln w="11430"/>
                <a:effectLst>
                  <a:outerShdw blurRad="76200" dist="50800" dir="5400000" algn="tl" rotWithShape="0">
                    <a:srgbClr val="000000">
                      <a:alpha val="65000"/>
                    </a:srgbClr>
                  </a:outerShdw>
                </a:effectLst>
                <a:latin typeface="NikoshBAN" pitchFamily="2" charset="0"/>
                <a:cs typeface="NikoshBAN" pitchFamily="2" charset="0"/>
              </a:rPr>
              <a:t>।</a:t>
            </a:r>
            <a:endParaRPr lang="en-US" sz="5400" dirty="0"/>
          </a:p>
        </p:txBody>
      </p:sp>
    </p:spTree>
    <p:extLst>
      <p:ext uri="{BB962C8B-B14F-4D97-AF65-F5344CB8AC3E}">
        <p14:creationId xmlns:p14="http://schemas.microsoft.com/office/powerpoint/2010/main" val="243345710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fltVal val="0"/>
                                          </p:val>
                                        </p:tav>
                                        <p:tav tm="100000">
                                          <p:val>
                                            <p:strVal val="#ppt_w"/>
                                          </p:val>
                                        </p:tav>
                                      </p:tavLst>
                                    </p:anim>
                                    <p:anim calcmode="lin" valueType="num">
                                      <p:cBhvr>
                                        <p:cTn id="8" dur="2000" fill="hold"/>
                                        <p:tgtEl>
                                          <p:spTgt spid="7"/>
                                        </p:tgtEl>
                                        <p:attrNameLst>
                                          <p:attrName>ppt_h</p:attrName>
                                        </p:attrNameLst>
                                      </p:cBhvr>
                                      <p:tavLst>
                                        <p:tav tm="0">
                                          <p:val>
                                            <p:fltVal val="0"/>
                                          </p:val>
                                        </p:tav>
                                        <p:tav tm="100000">
                                          <p:val>
                                            <p:strVal val="#ppt_h"/>
                                          </p:val>
                                        </p:tav>
                                      </p:tavLst>
                                    </p:anim>
                                    <p:animEffect transition="in" filter="fade">
                                      <p:cBhvr>
                                        <p:cTn id="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52739"/>
            <a:ext cx="6362901" cy="5171861"/>
          </a:xfrm>
          <a:prstGeom prst="ellipse">
            <a:avLst/>
          </a:prstGeom>
          <a:ln>
            <a:noFill/>
          </a:ln>
          <a:effectLst>
            <a:softEdge rad="112500"/>
          </a:effectLst>
        </p:spPr>
      </p:pic>
      <p:sp>
        <p:nvSpPr>
          <p:cNvPr id="17" name="Rectangle 4"/>
          <p:cNvSpPr txBox="1">
            <a:spLocks noChangeArrowheads="1"/>
          </p:cNvSpPr>
          <p:nvPr/>
        </p:nvSpPr>
        <p:spPr>
          <a:xfrm>
            <a:off x="304800" y="2489101"/>
            <a:ext cx="8001000" cy="685800"/>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80000"/>
              </a:lnSpc>
              <a:buNone/>
            </a:pPr>
            <a:endParaRPr lang="en-US" sz="4800" dirty="0">
              <a:solidFill>
                <a:srgbClr val="FF00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16" name="Rectangle 4"/>
          <p:cNvSpPr txBox="1">
            <a:spLocks noChangeArrowheads="1"/>
          </p:cNvSpPr>
          <p:nvPr/>
        </p:nvSpPr>
        <p:spPr>
          <a:xfrm>
            <a:off x="0" y="3380847"/>
            <a:ext cx="6238317" cy="791845"/>
          </a:xfrm>
          <a:prstGeom prst="rect">
            <a:avLst/>
          </a:prstGeom>
        </p:spPr>
        <p:txBody>
          <a:bodyPr>
            <a:noAutofit/>
            <a:scene3d>
              <a:camera prst="orthographicFront"/>
              <a:lightRig rig="glow" dir="tl">
                <a:rot lat="0" lon="0" rev="5400000"/>
              </a:lightRig>
            </a:scene3d>
            <a:sp3d contourW="12700">
              <a:bevelT w="25400" h="25400"/>
              <a:contourClr>
                <a:schemeClr val="accent6">
                  <a:shade val="73000"/>
                </a:schemeClr>
              </a:contourClr>
            </a:sp3d>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bn-BD" sz="5400" b="1" kern="10" dirty="0" smtClean="0">
                <a:ln w="11430"/>
                <a:solidFill>
                  <a:srgbClr val="00B050"/>
                </a:solidFill>
                <a:effectLst>
                  <a:outerShdw blurRad="80000" dist="40000" dir="5040000" algn="tl">
                    <a:srgbClr val="000000">
                      <a:alpha val="30000"/>
                    </a:srgbClr>
                  </a:outerShdw>
                </a:effectLst>
                <a:latin typeface="NikoshBAN" panose="02000000000000000000" pitchFamily="2" charset="0"/>
                <a:cs typeface="NikoshBAN" panose="02000000000000000000" pitchFamily="2" charset="0"/>
              </a:rPr>
              <a:t>ধন্যবাদ </a:t>
            </a:r>
            <a:r>
              <a:rPr lang="as-IN" sz="5400" b="1" kern="10" dirty="0" smtClean="0">
                <a:ln w="11430"/>
                <a:solidFill>
                  <a:srgbClr val="00B050"/>
                </a:solidFill>
                <a:effectLst>
                  <a:outerShdw blurRad="80000" dist="40000" dir="5040000" algn="tl">
                    <a:srgbClr val="000000">
                      <a:alpha val="30000"/>
                    </a:srgbClr>
                  </a:outerShdw>
                </a:effectLst>
                <a:latin typeface="NikoshBAN" panose="02000000000000000000" pitchFamily="2" charset="0"/>
                <a:cs typeface="NikoshBAN" panose="02000000000000000000" pitchFamily="2" charset="0"/>
              </a:rPr>
              <a:t>সকল </a:t>
            </a:r>
            <a:r>
              <a:rPr lang="en-US" sz="5400" b="1" kern="10" dirty="0" err="1">
                <a:ln w="11430"/>
                <a:solidFill>
                  <a:srgbClr val="00B050"/>
                </a:solidFill>
                <a:effectLst>
                  <a:outerShdw blurRad="80000" dist="40000" dir="5040000" algn="tl">
                    <a:srgbClr val="000000">
                      <a:alpha val="30000"/>
                    </a:srgbClr>
                  </a:outerShdw>
                </a:effectLst>
                <a:latin typeface="NikoshBAN" panose="02000000000000000000" pitchFamily="2" charset="0"/>
                <a:cs typeface="NikoshBAN" panose="02000000000000000000" pitchFamily="2" charset="0"/>
              </a:rPr>
              <a:t>শিক্ষার্থীদের</a:t>
            </a:r>
            <a:endParaRPr lang="en-US" sz="5400" b="1" kern="10" dirty="0">
              <a:ln w="11430"/>
              <a:solidFill>
                <a:srgbClr val="00B050"/>
              </a:solidFill>
              <a:effectLst>
                <a:outerShdw blurRad="80000" dist="40000" dir="5040000" algn="tl">
                  <a:srgbClr val="000000">
                    <a:alpha val="30000"/>
                  </a:srgbClr>
                </a:outerShdw>
              </a:effectLst>
              <a:latin typeface="NikoshBAN" panose="02000000000000000000" pitchFamily="2" charset="0"/>
              <a:cs typeface="NikoshBAN" panose="02000000000000000000" pitchFamily="2" charset="0"/>
            </a:endParaRPr>
          </a:p>
        </p:txBody>
      </p:sp>
      <p:sp>
        <p:nvSpPr>
          <p:cNvPr id="6" name="Rounded Rectangle 5">
            <a:hlinkClick r:id="rId3" action="ppaction://hlinksldjump"/>
          </p:cNvPr>
          <p:cNvSpPr/>
          <p:nvPr/>
        </p:nvSpPr>
        <p:spPr>
          <a:xfrm>
            <a:off x="6570026" y="3643745"/>
            <a:ext cx="2209800" cy="381000"/>
          </a:xfrm>
          <a:prstGeom prst="roundRect">
            <a:avLst>
              <a:gd name="adj" fmla="val 46131"/>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bn-BD"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মূল আলোচনা</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7" name="Rounded Rectangle 6">
            <a:hlinkClick r:id="rId4" action="ppaction://hlinksldjump"/>
          </p:cNvPr>
          <p:cNvSpPr/>
          <p:nvPr/>
        </p:nvSpPr>
        <p:spPr>
          <a:xfrm>
            <a:off x="6570026" y="4114800"/>
            <a:ext cx="2209800" cy="381000"/>
          </a:xfrm>
          <a:prstGeom prst="roundRect">
            <a:avLst>
              <a:gd name="adj" fmla="val 46131"/>
            </a:avLst>
          </a:prstGeom>
          <a:solidFill>
            <a:srgbClr val="002060"/>
          </a:solidFill>
          <a:ln>
            <a:noFill/>
          </a:ln>
          <a:effectLst>
            <a:innerShdw blurRad="63500" dist="50800" dir="18900000">
              <a:prstClr val="black">
                <a:alpha val="50000"/>
              </a:prstClr>
            </a:inn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দলীয় কাজ</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8" name="Rounded Rectangle 7">
            <a:hlinkClick r:id="rId5" action="ppaction://hlinksldjump"/>
          </p:cNvPr>
          <p:cNvSpPr/>
          <p:nvPr/>
        </p:nvSpPr>
        <p:spPr>
          <a:xfrm>
            <a:off x="6570026" y="4572000"/>
            <a:ext cx="2209800" cy="381000"/>
          </a:xfrm>
          <a:prstGeom prst="roundRect">
            <a:avLst>
              <a:gd name="adj" fmla="val 46131"/>
            </a:avLst>
          </a:prstGeom>
          <a:solidFill>
            <a:srgbClr val="C00000"/>
          </a:solidFill>
          <a:ln>
            <a:noFill/>
          </a:ln>
          <a:effectLst>
            <a:innerShdw blurRad="63500" dist="50800" dir="18900000">
              <a:prstClr val="black">
                <a:alpha val="50000"/>
              </a:prstClr>
            </a:inn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মূল্যায়ন</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9" name="Rounded Rectangle 8">
            <a:hlinkClick r:id="rId6" action="ppaction://hlinksldjump"/>
          </p:cNvPr>
          <p:cNvSpPr/>
          <p:nvPr/>
        </p:nvSpPr>
        <p:spPr>
          <a:xfrm>
            <a:off x="6570026" y="5029200"/>
            <a:ext cx="2209800" cy="381000"/>
          </a:xfrm>
          <a:prstGeom prst="roundRect">
            <a:avLst>
              <a:gd name="adj" fmla="val 46131"/>
            </a:avLst>
          </a:prstGeom>
          <a:solidFill>
            <a:srgbClr val="002060"/>
          </a:solidFill>
          <a:ln>
            <a:noFill/>
          </a:ln>
          <a:effectLst>
            <a:innerShdw blurRad="63500" dist="50800" dir="18900000">
              <a:prstClr val="black">
                <a:alpha val="50000"/>
              </a:prstClr>
            </a:inn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বাড়ির কাজ</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10" name="Rounded Rectangle 9">
            <a:hlinkClick r:id="rId7" action="ppaction://hlinksldjump"/>
          </p:cNvPr>
          <p:cNvSpPr/>
          <p:nvPr/>
        </p:nvSpPr>
        <p:spPr>
          <a:xfrm>
            <a:off x="6570026" y="5486400"/>
            <a:ext cx="2209800" cy="381000"/>
          </a:xfrm>
          <a:prstGeom prst="roundRect">
            <a:avLst>
              <a:gd name="adj" fmla="val 46131"/>
            </a:avLst>
          </a:prstGeom>
          <a:solidFill>
            <a:srgbClr val="C00000"/>
          </a:solidFill>
          <a:ln>
            <a:noFill/>
          </a:ln>
          <a:effectLst>
            <a:innerShdw blurRad="63500" dist="50800" dir="18900000">
              <a:prstClr val="black">
                <a:alpha val="50000"/>
              </a:prstClr>
            </a:inn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ধন্যবাদ</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11" name="Rounded Rectangle 10">
            <a:hlinkClick r:id="rId8" action="ppaction://hlinksldjump"/>
          </p:cNvPr>
          <p:cNvSpPr/>
          <p:nvPr/>
        </p:nvSpPr>
        <p:spPr>
          <a:xfrm>
            <a:off x="6570026" y="2722420"/>
            <a:ext cx="2209800" cy="381000"/>
          </a:xfrm>
          <a:prstGeom prst="roundRect">
            <a:avLst>
              <a:gd name="adj" fmla="val 46131"/>
            </a:avLst>
          </a:prstGeom>
          <a:solidFill>
            <a:srgbClr val="C00000"/>
          </a:solidFill>
          <a:ln>
            <a:noFill/>
          </a:ln>
          <a:effectLst>
            <a:innerShdw blurRad="63500" dist="50800" dir="18900000">
              <a:prstClr val="black">
                <a:alpha val="50000"/>
              </a:prstClr>
            </a:inn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শিখনফল</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12" name="Rounded Rectangle 11">
            <a:hlinkClick r:id="rId9" action="ppaction://hlinksldjump"/>
          </p:cNvPr>
          <p:cNvSpPr/>
          <p:nvPr/>
        </p:nvSpPr>
        <p:spPr>
          <a:xfrm>
            <a:off x="6584094" y="2260714"/>
            <a:ext cx="2209800" cy="381000"/>
          </a:xfrm>
          <a:prstGeom prst="roundRect">
            <a:avLst>
              <a:gd name="adj" fmla="val 46131"/>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bn-BD"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পরিচিতি</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13" name="Rounded Rectangle 12">
            <a:hlinkClick r:id="rId10" action="ppaction://hlinksldjump"/>
          </p:cNvPr>
          <p:cNvSpPr/>
          <p:nvPr/>
        </p:nvSpPr>
        <p:spPr>
          <a:xfrm>
            <a:off x="6559818" y="3179620"/>
            <a:ext cx="2209800" cy="381000"/>
          </a:xfrm>
          <a:prstGeom prst="roundRect">
            <a:avLst>
              <a:gd name="adj" fmla="val 46131"/>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bn-BD"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rPr>
              <a:t>পাঠ ঘোষনা</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SolaimanLipi" pitchFamily="65" charset="0"/>
              <a:cs typeface="SolaimanLipi" pitchFamily="65" charset="0"/>
            </a:endParaRPr>
          </a:p>
        </p:txBody>
      </p:sp>
      <p:sp>
        <p:nvSpPr>
          <p:cNvPr id="14" name="Rounded Rectangle 13">
            <a:hlinkClick r:id="rId11" action="ppaction://hlinksldjump"/>
          </p:cNvPr>
          <p:cNvSpPr/>
          <p:nvPr/>
        </p:nvSpPr>
        <p:spPr>
          <a:xfrm>
            <a:off x="6580910" y="1767809"/>
            <a:ext cx="2209800" cy="381000"/>
          </a:xfrm>
          <a:prstGeom prst="roundRect">
            <a:avLst>
              <a:gd name="adj" fmla="val 46131"/>
            </a:avLst>
          </a:prstGeom>
          <a:solidFill>
            <a:srgbClr val="C00000"/>
          </a:solidFill>
          <a:ln>
            <a:noFill/>
          </a:ln>
          <a:effectLst>
            <a:innerShdw blurRad="63500" dist="50800" dir="18900000">
              <a:prstClr val="black">
                <a:alpha val="50000"/>
              </a:prstClr>
            </a:inn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solidFill>
                  <a:schemeClr val="bg1"/>
                </a:solidFill>
                <a:effectLst>
                  <a:outerShdw blurRad="38100" dist="38100" dir="2700000" algn="tl">
                    <a:srgbClr val="000000">
                      <a:alpha val="43137"/>
                    </a:srgbClr>
                  </a:outerShdw>
                </a:effectLst>
                <a:latin typeface="SolaimanLipi" pitchFamily="65" charset="0"/>
                <a:cs typeface="SolaimanLipi" pitchFamily="65" charset="0"/>
              </a:rPr>
              <a:t>শুভেচ্ছা বিনিময়</a:t>
            </a:r>
            <a:endParaRPr lang="en-US" sz="2400" dirty="0">
              <a:solidFill>
                <a:schemeClr val="bg1"/>
              </a:solidFill>
              <a:effectLst>
                <a:outerShdw blurRad="38100" dist="38100" dir="2700000" algn="tl">
                  <a:srgbClr val="000000">
                    <a:alpha val="43137"/>
                  </a:srgbClr>
                </a:outerShdw>
              </a:effectLst>
              <a:latin typeface="SolaimanLipi" pitchFamily="65" charset="0"/>
              <a:cs typeface="SolaimanLipi" pitchFamily="65" charset="0"/>
            </a:endParaRPr>
          </a:p>
        </p:txBody>
      </p:sp>
      <p:sp>
        <p:nvSpPr>
          <p:cNvPr id="18" name="Rounded Rectangle 17"/>
          <p:cNvSpPr/>
          <p:nvPr/>
        </p:nvSpPr>
        <p:spPr>
          <a:xfrm>
            <a:off x="6400800" y="1535910"/>
            <a:ext cx="2590800" cy="4560090"/>
          </a:xfrm>
          <a:prstGeom prst="roundRect">
            <a:avLst/>
          </a:prstGeom>
          <a:noFill/>
          <a:ln w="825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778172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repeatCount="indefinite" fill="hold" nodeType="withEffect">
                                  <p:stCondLst>
                                    <p:cond delay="0"/>
                                  </p:stCondLst>
                                  <p:iterate type="lt">
                                    <p:tmPct val="10000"/>
                                  </p:iterate>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p:cTn id="7" dur="1000" fill="hold"/>
                                        <p:tgtEl>
                                          <p:spTgt spid="1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16">
                                            <p:txEl>
                                              <p:pRg st="0" end="0"/>
                                            </p:txEl>
                                          </p:spTgt>
                                        </p:tgtEl>
                                        <p:attrNameLst>
                                          <p:attrName>ppt_y</p:attrName>
                                        </p:attrNameLst>
                                      </p:cBhvr>
                                      <p:tavLst>
                                        <p:tav tm="0">
                                          <p:val>
                                            <p:strVal val="#ppt_y"/>
                                          </p:val>
                                        </p:tav>
                                        <p:tav tm="100000">
                                          <p:val>
                                            <p:strVal val="#ppt_y"/>
                                          </p:val>
                                        </p:tav>
                                      </p:tavLst>
                                    </p:anim>
                                    <p:anim calcmode="lin" valueType="num">
                                      <p:cBhvr>
                                        <p:cTn id="9" dur="1000" fill="hold"/>
                                        <p:tgtEl>
                                          <p:spTgt spid="1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1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805</TotalTime>
  <Words>454</Words>
  <Application>Microsoft Office PowerPoint</Application>
  <PresentationFormat>On-screen Show (4:3)</PresentationFormat>
  <Paragraphs>88</Paragraphs>
  <Slides>17</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Office Theme</vt:lpstr>
      <vt:lpstr>Packager Shell Object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TSS</dc:creator>
  <cp:lastModifiedBy>TSS</cp:lastModifiedBy>
  <cp:revision>124</cp:revision>
  <dcterms:created xsi:type="dcterms:W3CDTF">2013-10-21T09:46:09Z</dcterms:created>
  <dcterms:modified xsi:type="dcterms:W3CDTF">2013-12-09T16:47:03Z</dcterms:modified>
</cp:coreProperties>
</file>